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68"/>
  </p:notesMasterIdLst>
  <p:sldIdLst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2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20" r:id="rId65"/>
    <p:sldId id="321" r:id="rId66"/>
    <p:sldId id="322" r:id="rId67"/>
  </p:sldIdLst>
  <p:sldSz cx="9144000" cy="5143500" type="screen16x9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69C8D090-E4F7-4AF0-BED5-C8FE72269450}">
          <p14:sldIdLst>
            <p14:sldId id="260"/>
            <p14:sldId id="259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  <p14:sldId id="269"/>
            <p14:sldId id="270"/>
            <p14:sldId id="271"/>
            <p14:sldId id="272"/>
            <p14:sldId id="273"/>
            <p14:sldId id="274"/>
            <p14:sldId id="275"/>
            <p14:sldId id="276"/>
            <p14:sldId id="277"/>
            <p14:sldId id="278"/>
            <p14:sldId id="279"/>
            <p14:sldId id="280"/>
            <p14:sldId id="281"/>
            <p14:sldId id="282"/>
            <p14:sldId id="284"/>
            <p14:sldId id="285"/>
            <p14:sldId id="286"/>
            <p14:sldId id="287"/>
            <p14:sldId id="288"/>
            <p14:sldId id="289"/>
            <p14:sldId id="290"/>
            <p14:sldId id="291"/>
            <p14:sldId id="292"/>
            <p14:sldId id="293"/>
            <p14:sldId id="294"/>
            <p14:sldId id="295"/>
            <p14:sldId id="296"/>
            <p14:sldId id="297"/>
            <p14:sldId id="298"/>
            <p14:sldId id="299"/>
            <p14:sldId id="300"/>
            <p14:sldId id="301"/>
            <p14:sldId id="302"/>
            <p14:sldId id="303"/>
            <p14:sldId id="323"/>
            <p14:sldId id="304"/>
            <p14:sldId id="305"/>
            <p14:sldId id="306"/>
            <p14:sldId id="307"/>
            <p14:sldId id="308"/>
            <p14:sldId id="309"/>
            <p14:sldId id="310"/>
            <p14:sldId id="311"/>
            <p14:sldId id="312"/>
            <p14:sldId id="313"/>
            <p14:sldId id="314"/>
            <p14:sldId id="315"/>
            <p14:sldId id="316"/>
            <p14:sldId id="317"/>
            <p14:sldId id="318"/>
            <p14:sldId id="320"/>
            <p14:sldId id="321"/>
            <p14:sldId id="322"/>
          </p14:sldIdLst>
        </p14:section>
      </p14:sectionLst>
    </p:ext>
    <p:ext uri="{EFAFB233-063F-42B5-8137-9DF3F51BA10A}">
      <p15:sldGuideLst xmlns:p15="http://schemas.microsoft.com/office/powerpoint/2012/main">
        <p15:guide id="2" pos="2880">
          <p15:clr>
            <a:srgbClr val="A4A3A4"/>
          </p15:clr>
        </p15:guide>
        <p15:guide id="3" orient="horz" pos="17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B515B"/>
    <a:srgbClr val="009C00"/>
    <a:srgbClr val="FFCC00"/>
    <a:srgbClr val="0085B3"/>
    <a:srgbClr val="009FDF"/>
    <a:srgbClr val="E20019"/>
    <a:srgbClr val="E10218"/>
    <a:srgbClr val="009C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6" autoAdjust="0"/>
    <p:restoredTop sz="81833" autoAdjust="0"/>
  </p:normalViewPr>
  <p:slideViewPr>
    <p:cSldViewPr snapToObjects="1">
      <p:cViewPr varScale="1">
        <p:scale>
          <a:sx n="155" d="100"/>
          <a:sy n="155" d="100"/>
        </p:scale>
        <p:origin x="168" y="684"/>
      </p:cViewPr>
      <p:guideLst>
        <p:guide pos="2880"/>
        <p:guide orient="horz" pos="17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slide" Target="slides/slide59.xml"/><Relationship Id="rId68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71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slide" Target="slides/slide62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61" Type="http://schemas.openxmlformats.org/officeDocument/2006/relationships/slide" Target="slides/slide57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presProps" Target="presProp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tableStyles" Target="tableStyles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76ECE7-AC26-4852-B11E-08111269906F}" type="datetimeFigureOut">
              <a:rPr lang="en-US" smtClean="0"/>
              <a:t>1/19/2022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3B4385-2613-4FDA-AF72-B2470377262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8251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ild_vollfläch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1052007"/>
            <a:ext cx="9144000" cy="364398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FFFFFF"/>
                </a:solidFill>
                <a:latin typeface="TheSans UHH"/>
              </a:defRPr>
            </a:lvl1pPr>
          </a:lstStyle>
          <a:p>
            <a:r>
              <a:rPr lang="de-DE" dirty="0"/>
              <a:t>Bild einfügen</a:t>
            </a:r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48FB85F0-F331-4841-A9B5-4E6DF0CDB2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23" name="Date Placeholder 22">
            <a:extLst>
              <a:ext uri="{FF2B5EF4-FFF2-40B4-BE49-F238E27FC236}">
                <a16:creationId xmlns:a16="http://schemas.microsoft.com/office/drawing/2014/main" id="{58518806-BA1A-4038-BB14-0D70CDCF3D89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24" name="Footer Placeholder 23">
            <a:extLst>
              <a:ext uri="{FF2B5EF4-FFF2-40B4-BE49-F238E27FC236}">
                <a16:creationId xmlns:a16="http://schemas.microsoft.com/office/drawing/2014/main" id="{5CF11A08-5DB1-43D9-88E3-9B83489E5251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7DDD1C81-A9CA-480B-B768-0720E770AA0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7353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Leer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Gerade Verbindung 5"/>
          <p:cNvCxnSpPr/>
          <p:nvPr userDrawn="1"/>
        </p:nvCxnSpPr>
        <p:spPr>
          <a:xfrm>
            <a:off x="0" y="1059582"/>
            <a:ext cx="9144000" cy="0"/>
          </a:xfrm>
          <a:prstGeom prst="line">
            <a:avLst/>
          </a:prstGeom>
          <a:ln w="25400">
            <a:solidFill>
              <a:srgbClr val="009CD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69F82323-780D-4E8E-AEA2-0D9976BC1E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C260E44-83CF-4625-AA00-53DBF363D4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D1689ED-9455-48A9-81F9-8EA746A0A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2900AB6-2D92-4838-B899-BC191E3D03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5069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Zwei_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ildplatzhalter 1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1052514"/>
            <a:ext cx="4572000" cy="3649661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FFFFFF"/>
                </a:solidFill>
                <a:latin typeface="TheSans UHH"/>
              </a:defRPr>
            </a:lvl1pPr>
          </a:lstStyle>
          <a:p>
            <a:r>
              <a:rPr lang="de-DE"/>
              <a:t>Bild einfügen</a:t>
            </a:r>
            <a:endParaRPr lang="de-DE" dirty="0"/>
          </a:p>
        </p:txBody>
      </p:sp>
      <p:sp>
        <p:nvSpPr>
          <p:cNvPr id="18" name="Bildplatzhalter 17"/>
          <p:cNvSpPr>
            <a:spLocks noGrp="1"/>
          </p:cNvSpPr>
          <p:nvPr>
            <p:ph type="pic" sz="quarter" idx="11" hasCustomPrompt="1"/>
          </p:nvPr>
        </p:nvSpPr>
        <p:spPr>
          <a:xfrm>
            <a:off x="4572001" y="1052514"/>
            <a:ext cx="4572000" cy="3649661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FFFFFF"/>
                </a:solidFill>
                <a:latin typeface="TheSans UHH"/>
              </a:defRPr>
            </a:lvl1pPr>
          </a:lstStyle>
          <a:p>
            <a:r>
              <a:rPr lang="de-DE" dirty="0"/>
              <a:t>Bild einfügen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BC97DA4-D298-431B-9E34-0E958DAB4F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22" name="Date Placeholder 21">
            <a:extLst>
              <a:ext uri="{FF2B5EF4-FFF2-40B4-BE49-F238E27FC236}">
                <a16:creationId xmlns:a16="http://schemas.microsoft.com/office/drawing/2014/main" id="{6094C2A0-F71A-491D-BC74-4D1EF5E1521E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23" name="Footer Placeholder 22">
            <a:extLst>
              <a:ext uri="{FF2B5EF4-FFF2-40B4-BE49-F238E27FC236}">
                <a16:creationId xmlns:a16="http://schemas.microsoft.com/office/drawing/2014/main" id="{B9528050-5257-497E-979D-03CD86616BFB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0099EDDF-1E71-471F-8E70-25F2FA9C190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381130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8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a_einfarbiger_HG_Steingr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>
          <a:xfrm>
            <a:off x="0" y="1052007"/>
            <a:ext cx="9144000" cy="3656518"/>
          </a:xfrm>
          <a:prstGeom prst="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0">
                <a:srgbClr val="3B515B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34E827E-0D9B-4574-84E3-1F329B6A16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D310AEF-E5A3-400F-951C-081343D803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767BB46-01BF-4A57-A10A-A0F85A2B15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0BF2715-16F7-4726-802C-D6A33091DC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56225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b_einfarbiger_HG_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>
          <a:xfrm>
            <a:off x="0" y="1052007"/>
            <a:ext cx="9144000" cy="3656518"/>
          </a:xfrm>
          <a:prstGeom prst="rect">
            <a:avLst/>
          </a:prstGeom>
          <a:solidFill>
            <a:srgbClr val="009CD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36B22B9-B906-40E4-A497-A3D86DACE8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6654884-CD5C-4B10-A9FD-4FA47E390E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682FBF1-E6CC-4626-BB4F-EA9FA8E0CD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73A8C0A-2450-4B61-A01F-E831470621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842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a_Headline_und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Gerade Verbindung 5"/>
          <p:cNvCxnSpPr/>
          <p:nvPr userDrawn="1"/>
        </p:nvCxnSpPr>
        <p:spPr>
          <a:xfrm>
            <a:off x="0" y="1059582"/>
            <a:ext cx="9144000" cy="0"/>
          </a:xfrm>
          <a:prstGeom prst="line">
            <a:avLst/>
          </a:prstGeom>
          <a:ln w="25400">
            <a:solidFill>
              <a:srgbClr val="009CD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platzhalter 9"/>
          <p:cNvSpPr>
            <a:spLocks noGrp="1"/>
          </p:cNvSpPr>
          <p:nvPr>
            <p:ph type="body" sz="quarter" idx="13"/>
          </p:nvPr>
        </p:nvSpPr>
        <p:spPr>
          <a:xfrm>
            <a:off x="214769" y="1203598"/>
            <a:ext cx="8533695" cy="503882"/>
          </a:xfrm>
        </p:spPr>
        <p:txBody>
          <a:bodyPr>
            <a:normAutofit/>
          </a:bodyPr>
          <a:lstStyle>
            <a:lvl1pPr marL="0" indent="0">
              <a:buNone/>
              <a:defRPr sz="2600">
                <a:latin typeface="TheSans UHH Bold Caps"/>
              </a:defRPr>
            </a:lvl1pPr>
            <a:lvl2pPr>
              <a:defRPr sz="2600">
                <a:latin typeface="TheSans UHH Bold Caps"/>
              </a:defRPr>
            </a:lvl2pPr>
            <a:lvl3pPr>
              <a:defRPr sz="2600">
                <a:latin typeface="TheSans UHH Bold Caps"/>
              </a:defRPr>
            </a:lvl3pPr>
            <a:lvl4pPr>
              <a:defRPr sz="2600">
                <a:latin typeface="TheSans UHH Bold Caps"/>
              </a:defRPr>
            </a:lvl4pPr>
            <a:lvl5pPr>
              <a:defRPr sz="2600">
                <a:latin typeface="TheSans UHH Bold Caps"/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1" name="Textplatzhalter 9"/>
          <p:cNvSpPr>
            <a:spLocks noGrp="1"/>
          </p:cNvSpPr>
          <p:nvPr>
            <p:ph type="body" sz="quarter" idx="14"/>
          </p:nvPr>
        </p:nvSpPr>
        <p:spPr>
          <a:xfrm>
            <a:off x="214769" y="1779662"/>
            <a:ext cx="8533695" cy="288032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TheSans UHH"/>
              </a:defRPr>
            </a:lvl1pPr>
            <a:lvl2pPr>
              <a:defRPr sz="2600">
                <a:latin typeface="TheSans UHH Bold Caps"/>
              </a:defRPr>
            </a:lvl2pPr>
            <a:lvl3pPr>
              <a:defRPr sz="2600">
                <a:latin typeface="TheSans UHH Bold Caps"/>
              </a:defRPr>
            </a:lvl3pPr>
            <a:lvl4pPr>
              <a:defRPr sz="2600">
                <a:latin typeface="TheSans UHH Bold Caps"/>
              </a:defRPr>
            </a:lvl4pPr>
            <a:lvl5pPr>
              <a:defRPr sz="2600">
                <a:latin typeface="TheSans UHH Bold Caps"/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E65EC9C-B84C-4D9B-9714-1F521F0435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ECE5B285-BBC5-4AA5-869F-91F07AEA61DB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4F839E60-97FA-46BF-B6CB-CBB9E9C641CF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sz="800" b="0" i="0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F9AA9460-6711-4A3B-B4D5-747DCA0736E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20896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b_Headline_und_Text_zw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Gerade Verbindung 5"/>
          <p:cNvCxnSpPr/>
          <p:nvPr userDrawn="1"/>
        </p:nvCxnSpPr>
        <p:spPr>
          <a:xfrm>
            <a:off x="0" y="1059582"/>
            <a:ext cx="9144000" cy="0"/>
          </a:xfrm>
          <a:prstGeom prst="line">
            <a:avLst/>
          </a:prstGeom>
          <a:ln w="25400">
            <a:solidFill>
              <a:srgbClr val="009CD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platzhalter 9"/>
          <p:cNvSpPr>
            <a:spLocks noGrp="1"/>
          </p:cNvSpPr>
          <p:nvPr>
            <p:ph type="body" sz="quarter" idx="13"/>
          </p:nvPr>
        </p:nvSpPr>
        <p:spPr>
          <a:xfrm>
            <a:off x="214769" y="1203598"/>
            <a:ext cx="8353425" cy="503882"/>
          </a:xfrm>
        </p:spPr>
        <p:txBody>
          <a:bodyPr>
            <a:normAutofit/>
          </a:bodyPr>
          <a:lstStyle>
            <a:lvl1pPr marL="0" indent="0">
              <a:buNone/>
              <a:defRPr sz="2600">
                <a:latin typeface="TheSans UHH Bold Caps"/>
              </a:defRPr>
            </a:lvl1pPr>
            <a:lvl2pPr>
              <a:defRPr sz="2600">
                <a:latin typeface="TheSans UHH Bold Caps"/>
              </a:defRPr>
            </a:lvl2pPr>
            <a:lvl3pPr>
              <a:defRPr sz="2600">
                <a:latin typeface="TheSans UHH Bold Caps"/>
              </a:defRPr>
            </a:lvl3pPr>
            <a:lvl4pPr>
              <a:defRPr sz="2600">
                <a:latin typeface="TheSans UHH Bold Caps"/>
              </a:defRPr>
            </a:lvl4pPr>
            <a:lvl5pPr>
              <a:defRPr sz="2600">
                <a:latin typeface="TheSans UHH Bold Caps"/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2" name="Textplatzhalter 9"/>
          <p:cNvSpPr>
            <a:spLocks noGrp="1"/>
          </p:cNvSpPr>
          <p:nvPr>
            <p:ph type="body" sz="quarter" idx="14"/>
          </p:nvPr>
        </p:nvSpPr>
        <p:spPr>
          <a:xfrm>
            <a:off x="214770" y="1779662"/>
            <a:ext cx="4171028" cy="288032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TheSans UHH"/>
              </a:defRPr>
            </a:lvl1pPr>
            <a:lvl2pPr>
              <a:defRPr sz="2600">
                <a:latin typeface="TheSans UHH Bold Caps"/>
              </a:defRPr>
            </a:lvl2pPr>
            <a:lvl3pPr>
              <a:defRPr sz="2600">
                <a:latin typeface="TheSans UHH Bold Caps"/>
              </a:defRPr>
            </a:lvl3pPr>
            <a:lvl4pPr>
              <a:defRPr sz="2600">
                <a:latin typeface="TheSans UHH Bold Caps"/>
              </a:defRPr>
            </a:lvl4pPr>
            <a:lvl5pPr>
              <a:defRPr sz="2600">
                <a:latin typeface="TheSans UHH Bold Caps"/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4" name="Textplatzhalter 9"/>
          <p:cNvSpPr>
            <a:spLocks noGrp="1"/>
          </p:cNvSpPr>
          <p:nvPr>
            <p:ph type="body" sz="quarter" idx="15"/>
          </p:nvPr>
        </p:nvSpPr>
        <p:spPr>
          <a:xfrm>
            <a:off x="4572000" y="1779662"/>
            <a:ext cx="4171028" cy="288032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TheSans UHH"/>
              </a:defRPr>
            </a:lvl1pPr>
            <a:lvl2pPr>
              <a:defRPr sz="2600">
                <a:latin typeface="TheSans UHH Bold Caps"/>
              </a:defRPr>
            </a:lvl2pPr>
            <a:lvl3pPr>
              <a:defRPr sz="2600">
                <a:latin typeface="TheSans UHH Bold Caps"/>
              </a:defRPr>
            </a:lvl3pPr>
            <a:lvl4pPr>
              <a:defRPr sz="2600">
                <a:latin typeface="TheSans UHH Bold Caps"/>
              </a:defRPr>
            </a:lvl4pPr>
            <a:lvl5pPr>
              <a:defRPr sz="2600">
                <a:latin typeface="TheSans UHH Bold Caps"/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36BC797-A688-4156-8FCA-A9A1CE1DA7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9E3D2A8-3771-4C1A-B8EF-CE97C20B20C4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32A4E5-15DB-41A0-8282-4FC0464DFF40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9AFBFA-5EC8-4668-9BD0-328DAF66F1D0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35180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c_Headline_Text_und_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Gerade Verbindung 5"/>
          <p:cNvCxnSpPr/>
          <p:nvPr userDrawn="1"/>
        </p:nvCxnSpPr>
        <p:spPr>
          <a:xfrm>
            <a:off x="0" y="1059582"/>
            <a:ext cx="9144000" cy="0"/>
          </a:xfrm>
          <a:prstGeom prst="line">
            <a:avLst/>
          </a:prstGeom>
          <a:ln w="25400">
            <a:solidFill>
              <a:srgbClr val="009CD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platzhalter 9"/>
          <p:cNvSpPr>
            <a:spLocks noGrp="1"/>
          </p:cNvSpPr>
          <p:nvPr>
            <p:ph type="body" sz="quarter" idx="13"/>
          </p:nvPr>
        </p:nvSpPr>
        <p:spPr>
          <a:xfrm>
            <a:off x="214769" y="1203598"/>
            <a:ext cx="8353425" cy="503882"/>
          </a:xfrm>
        </p:spPr>
        <p:txBody>
          <a:bodyPr>
            <a:normAutofit/>
          </a:bodyPr>
          <a:lstStyle>
            <a:lvl1pPr marL="0" indent="0">
              <a:buNone/>
              <a:defRPr sz="2600">
                <a:latin typeface="TheSans UHH Bold Caps"/>
              </a:defRPr>
            </a:lvl1pPr>
            <a:lvl2pPr>
              <a:defRPr sz="2600">
                <a:latin typeface="TheSans UHH Bold Caps"/>
              </a:defRPr>
            </a:lvl2pPr>
            <a:lvl3pPr>
              <a:defRPr sz="2600">
                <a:latin typeface="TheSans UHH Bold Caps"/>
              </a:defRPr>
            </a:lvl3pPr>
            <a:lvl4pPr>
              <a:defRPr sz="2600">
                <a:latin typeface="TheSans UHH Bold Caps"/>
              </a:defRPr>
            </a:lvl4pPr>
            <a:lvl5pPr>
              <a:defRPr sz="2600">
                <a:latin typeface="TheSans UHH Bold Caps"/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1" name="Textplatzhalter 9"/>
          <p:cNvSpPr>
            <a:spLocks noGrp="1"/>
          </p:cNvSpPr>
          <p:nvPr>
            <p:ph type="body" sz="quarter" idx="14"/>
          </p:nvPr>
        </p:nvSpPr>
        <p:spPr>
          <a:xfrm>
            <a:off x="214770" y="1779662"/>
            <a:ext cx="4171028" cy="288032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TheSans UHH"/>
              </a:defRPr>
            </a:lvl1pPr>
            <a:lvl2pPr>
              <a:defRPr sz="2600">
                <a:latin typeface="TheSans UHH Bold Caps"/>
              </a:defRPr>
            </a:lvl2pPr>
            <a:lvl3pPr>
              <a:defRPr sz="2600">
                <a:latin typeface="TheSans UHH Bold Caps"/>
              </a:defRPr>
            </a:lvl3pPr>
            <a:lvl4pPr>
              <a:defRPr sz="2600">
                <a:latin typeface="TheSans UHH Bold Caps"/>
              </a:defRPr>
            </a:lvl4pPr>
            <a:lvl5pPr>
              <a:defRPr sz="2600">
                <a:latin typeface="TheSans UHH Bold Caps"/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5" hasCustomPrompt="1"/>
          </p:nvPr>
        </p:nvSpPr>
        <p:spPr>
          <a:xfrm>
            <a:off x="4572000" y="1928627"/>
            <a:ext cx="4572000" cy="2730686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</a:lstStyle>
          <a:p>
            <a:r>
              <a:rPr lang="de-DE" dirty="0"/>
              <a:t>Bild einfügen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90EB902-9FC9-4FF1-852E-3071FA062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52B201D-1BEA-4B68-B2BE-0564153BB61B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220F5A-67F4-443C-A536-3B4BA1B08A31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4E763D-2F64-4DF6-A6F7-D5EFE439AC21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5238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d_Headline_Text_und_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Gerade Verbindung 5"/>
          <p:cNvCxnSpPr/>
          <p:nvPr userDrawn="1"/>
        </p:nvCxnSpPr>
        <p:spPr>
          <a:xfrm>
            <a:off x="0" y="1059582"/>
            <a:ext cx="9144000" cy="0"/>
          </a:xfrm>
          <a:prstGeom prst="line">
            <a:avLst/>
          </a:prstGeom>
          <a:ln w="25400">
            <a:solidFill>
              <a:srgbClr val="009CD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platzhalter 9"/>
          <p:cNvSpPr>
            <a:spLocks noGrp="1"/>
          </p:cNvSpPr>
          <p:nvPr>
            <p:ph type="body" sz="quarter" idx="13"/>
          </p:nvPr>
        </p:nvSpPr>
        <p:spPr>
          <a:xfrm>
            <a:off x="214769" y="1203598"/>
            <a:ext cx="8353425" cy="503882"/>
          </a:xfrm>
        </p:spPr>
        <p:txBody>
          <a:bodyPr>
            <a:normAutofit/>
          </a:bodyPr>
          <a:lstStyle>
            <a:lvl1pPr marL="0" indent="0">
              <a:buNone/>
              <a:defRPr sz="2600">
                <a:latin typeface="TheSans UHH Bold Caps"/>
              </a:defRPr>
            </a:lvl1pPr>
            <a:lvl2pPr>
              <a:defRPr sz="2600">
                <a:latin typeface="TheSans UHH Bold Caps"/>
              </a:defRPr>
            </a:lvl2pPr>
            <a:lvl3pPr>
              <a:defRPr sz="2600">
                <a:latin typeface="TheSans UHH Bold Caps"/>
              </a:defRPr>
            </a:lvl3pPr>
            <a:lvl4pPr>
              <a:defRPr sz="2600">
                <a:latin typeface="TheSans UHH Bold Caps"/>
              </a:defRPr>
            </a:lvl4pPr>
            <a:lvl5pPr>
              <a:defRPr sz="2600">
                <a:latin typeface="TheSans UHH Bold Caps"/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1" name="Textplatzhalter 9"/>
          <p:cNvSpPr>
            <a:spLocks noGrp="1"/>
          </p:cNvSpPr>
          <p:nvPr>
            <p:ph type="body" sz="quarter" idx="14"/>
          </p:nvPr>
        </p:nvSpPr>
        <p:spPr>
          <a:xfrm>
            <a:off x="214770" y="1779662"/>
            <a:ext cx="4171028" cy="288032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TheSans UHH"/>
              </a:defRPr>
            </a:lvl1pPr>
            <a:lvl2pPr>
              <a:defRPr sz="2600">
                <a:latin typeface="TheSans UHH Bold Caps"/>
              </a:defRPr>
            </a:lvl2pPr>
            <a:lvl3pPr>
              <a:defRPr sz="2600">
                <a:latin typeface="TheSans UHH Bold Caps"/>
              </a:defRPr>
            </a:lvl3pPr>
            <a:lvl4pPr>
              <a:defRPr sz="2600">
                <a:latin typeface="TheSans UHH Bold Caps"/>
              </a:defRPr>
            </a:lvl4pPr>
            <a:lvl5pPr>
              <a:defRPr sz="2600">
                <a:latin typeface="TheSans UHH Bold Caps"/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2" name="Tabellenplatzhalter 11"/>
          <p:cNvSpPr>
            <a:spLocks noGrp="1"/>
          </p:cNvSpPr>
          <p:nvPr>
            <p:ph type="tbl" sz="quarter" idx="16"/>
          </p:nvPr>
        </p:nvSpPr>
        <p:spPr>
          <a:xfrm>
            <a:off x="4572000" y="1779662"/>
            <a:ext cx="4248472" cy="287965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</a:lstStyle>
          <a:p>
            <a:r>
              <a:rPr lang="de-DE"/>
              <a:t>Tabelle durch Klicken auf Symbol hinzufügen</a:t>
            </a:r>
            <a:endParaRPr lang="de-DE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1FCA1F8-8A2F-449F-884D-BB7D1BB9A0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7BAA08D-5C98-4C8D-B5A1-DBA32139A536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492C20-D1A2-4A97-A760-F1007DB809B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7E2F52-A6A2-4572-B3D5-CC93195BEF3C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61523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Grafiken_Tabellen_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Gerade Verbindung 7"/>
          <p:cNvCxnSpPr/>
          <p:nvPr userDrawn="1"/>
        </p:nvCxnSpPr>
        <p:spPr>
          <a:xfrm>
            <a:off x="0" y="1059582"/>
            <a:ext cx="9144000" cy="0"/>
          </a:xfrm>
          <a:prstGeom prst="line">
            <a:avLst/>
          </a:prstGeom>
          <a:ln w="25400">
            <a:solidFill>
              <a:srgbClr val="009CD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Inhaltsplatzhalter 21"/>
          <p:cNvSpPr>
            <a:spLocks noGrp="1"/>
          </p:cNvSpPr>
          <p:nvPr>
            <p:ph sz="quarter" idx="13" hasCustomPrompt="1"/>
          </p:nvPr>
        </p:nvSpPr>
        <p:spPr>
          <a:xfrm>
            <a:off x="323528" y="1347614"/>
            <a:ext cx="8496944" cy="3312368"/>
          </a:xfrm>
        </p:spPr>
        <p:txBody>
          <a:bodyPr>
            <a:noAutofit/>
          </a:bodyPr>
          <a:lstStyle>
            <a:lvl1pPr marL="0" indent="0">
              <a:buNone/>
              <a:defRPr sz="2000">
                <a:latin typeface="TheSans UHH"/>
              </a:defRPr>
            </a:lvl1pPr>
            <a:lvl2pPr>
              <a:defRPr sz="2600">
                <a:latin typeface="TheSans UHH"/>
              </a:defRPr>
            </a:lvl2pPr>
            <a:lvl3pPr>
              <a:defRPr sz="2600">
                <a:latin typeface="TheSans UHH"/>
              </a:defRPr>
            </a:lvl3pPr>
            <a:lvl4pPr>
              <a:defRPr sz="2600">
                <a:latin typeface="TheSans UHH"/>
              </a:defRPr>
            </a:lvl4pPr>
            <a:lvl5pPr>
              <a:defRPr sz="2600">
                <a:latin typeface="TheSans UHH"/>
              </a:defRPr>
            </a:lvl5pPr>
          </a:lstStyle>
          <a:p>
            <a:pPr lvl="0"/>
            <a:r>
              <a:rPr lang="de-DE" dirty="0"/>
              <a:t>Grafiken, Tabellen, Bilder, etc.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683396-8A24-4591-B53B-E52064A4F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D0E6D31-A75C-419C-8982-349E729F9E3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659666C-1DC5-4507-A6E0-681432C3F32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E9DC67A-5BD2-4E5F-B7B7-B02773AAF5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465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30002" y="4803998"/>
            <a:ext cx="946448" cy="273844"/>
          </a:xfrm>
          <a:prstGeom prst="rect">
            <a:avLst/>
          </a:prstGeom>
        </p:spPr>
        <p:txBody>
          <a:bodyPr vert="horz" lIns="0" tIns="45720" rIns="91440" bIns="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TheSans UHH" panose="020B0502050302020203" pitchFamily="34" charset="0"/>
              </a:defRPr>
            </a:lvl1pPr>
          </a:lstStyle>
          <a:p>
            <a:r>
              <a:rPr lang="de-DE"/>
              <a:t>24.08.2021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69172" y="4803998"/>
            <a:ext cx="4523008" cy="273844"/>
          </a:xfrm>
          <a:prstGeom prst="rect">
            <a:avLst/>
          </a:prstGeom>
        </p:spPr>
        <p:txBody>
          <a:bodyPr vert="horz" lIns="91440" tIns="45720" rIns="91440" bIns="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  <a:latin typeface="TheSans UHH" panose="020B0502050302020203" pitchFamily="34" charset="0"/>
              </a:defRPr>
            </a:lvl1pPr>
          </a:lstStyle>
          <a:p>
            <a:r>
              <a:rPr lang="de-DE" dirty="0">
                <a:latin typeface="TheSans UHH Bold Caps"/>
                <a:cs typeface="TheSans UHH Bold Caps"/>
              </a:rPr>
              <a:t>Machine Learning – Eine Einführung in </a:t>
            </a:r>
            <a:r>
              <a:rPr lang="de-DE" dirty="0" err="1">
                <a:latin typeface="TheSans UHH Bold Caps"/>
                <a:cs typeface="TheSans UHH Bold Caps"/>
              </a:rPr>
              <a:t>keras</a:t>
            </a:r>
            <a:endParaRPr lang="de-DE" dirty="0">
              <a:latin typeface="TheSans UHH Bold Caps"/>
              <a:cs typeface="TheSans UHH Bold Cap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99276" y="4803998"/>
            <a:ext cx="514722" cy="273844"/>
          </a:xfrm>
          <a:prstGeom prst="rect">
            <a:avLst/>
          </a:prstGeom>
        </p:spPr>
        <p:txBody>
          <a:bodyPr vert="horz" lIns="91440" tIns="45720" rIns="0" bIns="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TheSans UHH" panose="020B0502050302020203" pitchFamily="34" charset="0"/>
              </a:defRPr>
            </a:lvl1pPr>
          </a:lstStyle>
          <a:p>
            <a:fld id="{3E01A2B2-10AD-754B-9B4C-E5B6FED423D0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7" name="UHH-Logo_2010_Farbe_RGB.png"/>
          <p:cNvPicPr>
            <a:picLocks noChangeAspect="1"/>
          </p:cNvPicPr>
          <p:nvPr userDrawn="1"/>
        </p:nvPicPr>
        <p:blipFill>
          <a:blip r:embed="rId12"/>
          <a:srcRect/>
          <a:stretch/>
        </p:blipFill>
        <p:spPr>
          <a:xfrm>
            <a:off x="6346" y="832"/>
            <a:ext cx="1957549" cy="907591"/>
          </a:xfrm>
          <a:prstGeom prst="rect">
            <a:avLst/>
          </a:prstGeom>
        </p:spPr>
      </p:pic>
      <p:sp>
        <p:nvSpPr>
          <p:cNvPr id="12" name="Title Placeholder 11">
            <a:extLst>
              <a:ext uri="{FF2B5EF4-FFF2-40B4-BE49-F238E27FC236}">
                <a16:creationId xmlns:a16="http://schemas.microsoft.com/office/drawing/2014/main" id="{16ADBE5F-2E8A-4727-B9CE-C1EEE9073A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0426" y="555625"/>
            <a:ext cx="5783148" cy="1873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/>
              <a:t>Mastertitelformat bearbeiten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145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1" r:id="rId2"/>
    <p:sldLayoutId id="2147483653" r:id="rId3"/>
    <p:sldLayoutId id="2147483654" r:id="rId4"/>
    <p:sldLayoutId id="2147483650" r:id="rId5"/>
    <p:sldLayoutId id="2147483656" r:id="rId6"/>
    <p:sldLayoutId id="2147483657" r:id="rId7"/>
    <p:sldLayoutId id="2147483659" r:id="rId8"/>
    <p:sldLayoutId id="2147483649" r:id="rId9"/>
    <p:sldLayoutId id="2147483658" r:id="rId10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2000" kern="1200">
          <a:solidFill>
            <a:schemeClr val="tx1"/>
          </a:solidFill>
          <a:latin typeface="TheSans UHH SemiLight Caps" panose="020B0402050302020203" pitchFamily="34" charset="0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TheSans UHH" panose="020B0502050302020203" pitchFamily="34" charset="0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TheSans UHH" panose="020B0502050302020203" pitchFamily="34" charset="0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TheSans UHH" panose="020B0502050302020203" pitchFamily="34" charset="0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400" kern="1200">
          <a:solidFill>
            <a:schemeClr val="tx1"/>
          </a:solidFill>
          <a:latin typeface="TheSans UHH" panose="020B0502050302020203" pitchFamily="34" charset="0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TheSans UHH" panose="020B0502050302020203" pitchFamily="34" charset="0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68" userDrawn="1">
          <p15:clr>
            <a:srgbClr val="F26B43"/>
          </p15:clr>
        </p15:guide>
        <p15:guide id="2" pos="204" userDrawn="1">
          <p15:clr>
            <a:srgbClr val="F26B43"/>
          </p15:clr>
        </p15:guide>
        <p15:guide id="3" orient="horz" pos="269" userDrawn="1">
          <p15:clr>
            <a:srgbClr val="F26B43"/>
          </p15:clr>
        </p15:guide>
        <p15:guide id="4" pos="5556" userDrawn="1">
          <p15:clr>
            <a:srgbClr val="F26B43"/>
          </p15:clr>
        </p15:guide>
        <p15:guide id="5" orient="horz" pos="350" userDrawn="1">
          <p15:clr>
            <a:srgbClr val="F26B43"/>
          </p15:clr>
        </p15:guide>
        <p15:guide id="6" orient="horz" pos="296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hyperlink" Target="mailto:hpc@uni-hamburg.de" TargetMode="Externa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hyperlink" Target="https://www.anaconda.com/products/individual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8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https://slurm.schedmd.com/documentation.html" TargetMode="External"/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8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8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hyperlink" Target="https://dr12.sdss.org/advancedSearch" TargetMode="External"/><Relationship Id="rId1" Type="http://schemas.openxmlformats.org/officeDocument/2006/relationships/slideLayout" Target="../slideLayouts/slideLayout8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http://skyserver.sdss.org/dr16/en/tools/search/sql.aspx" TargetMode="External"/><Relationship Id="rId2" Type="http://schemas.openxmlformats.org/officeDocument/2006/relationships/hyperlink" Target="http://skyserver.sdss.org/dr16/en/tools/chart/navi.aspx" TargetMode="External"/><Relationship Id="rId1" Type="http://schemas.openxmlformats.org/officeDocument/2006/relationships/slideLayout" Target="../slideLayouts/slideLayout8.xml"/><Relationship Id="rId4" Type="http://schemas.openxmlformats.org/officeDocument/2006/relationships/hyperlink" Target="http://skyserver.sdss.org/dr16/en/help/browser/browser.aspx#&amp;&amp;history=description+SpecObj+V" TargetMode="Externa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8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8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7" Type="http://schemas.openxmlformats.org/officeDocument/2006/relationships/image" Target="../media/image78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7.png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8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8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8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8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8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8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8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8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8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0.png"/><Relationship Id="rId4" Type="http://schemas.openxmlformats.org/officeDocument/2006/relationships/image" Target="../media/image3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>
            <a:extLst>
              <a:ext uri="{FF2B5EF4-FFF2-40B4-BE49-F238E27FC236}">
                <a16:creationId xmlns:a16="http://schemas.microsoft.com/office/drawing/2014/main" id="{29B536C7-F565-4B27-BBC3-4D352302519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294" t="10569" r="7903" b="5751"/>
          <a:stretch/>
        </p:blipFill>
        <p:spPr>
          <a:xfrm>
            <a:off x="5728853" y="2795495"/>
            <a:ext cx="2830282" cy="1861914"/>
          </a:xfrm>
          <a:prstGeom prst="rect">
            <a:avLst/>
          </a:prstGeom>
        </p:spPr>
      </p:pic>
      <p:pic>
        <p:nvPicPr>
          <p:cNvPr id="16" name="Bildplatzhalter 15">
            <a:extLst>
              <a:ext uri="{FF2B5EF4-FFF2-40B4-BE49-F238E27FC236}">
                <a16:creationId xmlns:a16="http://schemas.microsoft.com/office/drawing/2014/main" id="{E7B1B662-5650-4CE6-9300-5042D10FDBE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/>
          <a:srcRect l="7580" t="-791" r="11221" b="8830"/>
          <a:stretch/>
        </p:blipFill>
        <p:spPr>
          <a:xfrm>
            <a:off x="395536" y="2461791"/>
            <a:ext cx="2356689" cy="2218060"/>
          </a:xfrm>
        </p:spPr>
      </p:pic>
      <p:sp>
        <p:nvSpPr>
          <p:cNvPr id="15" name="Title 2">
            <a:extLst>
              <a:ext uri="{FF2B5EF4-FFF2-40B4-BE49-F238E27FC236}">
                <a16:creationId xmlns:a16="http://schemas.microsoft.com/office/drawing/2014/main" id="{9A2281FD-A27F-45A3-AACA-1D66D51F04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5730" y="555526"/>
            <a:ext cx="6491974" cy="1861914"/>
          </a:xfrm>
        </p:spPr>
        <p:txBody>
          <a:bodyPr/>
          <a:lstStyle/>
          <a:p>
            <a:r>
              <a:rPr lang="de-DE" sz="3200" b="1" dirty="0"/>
              <a:t>Machine Learning </a:t>
            </a:r>
            <a:br>
              <a:rPr lang="de-DE" sz="3200" b="1" dirty="0"/>
            </a:br>
            <a:r>
              <a:rPr lang="de-DE" sz="3200" b="1" dirty="0"/>
              <a:t>-</a:t>
            </a:r>
            <a:br>
              <a:rPr lang="de-DE" sz="3200" b="1" dirty="0"/>
            </a:br>
            <a:r>
              <a:rPr lang="de-DE" sz="3200" b="1" dirty="0"/>
              <a:t>Eine Einführung in </a:t>
            </a:r>
            <a:r>
              <a:rPr lang="de-DE" sz="3200" b="1" dirty="0" err="1"/>
              <a:t>keras</a:t>
            </a:r>
            <a:endParaRPr lang="en-US" sz="3200" b="1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90F0FEDC-AD66-487E-9D31-E78CFF501BAD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330002" y="4803998"/>
            <a:ext cx="946448" cy="273844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7C24CDE2-47FA-4DD1-968B-03C909FD1074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1669172" y="4803998"/>
            <a:ext cx="4523008" cy="273844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DE" dirty="0"/>
              <a:t>Machine Learning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487F08B2-FBF7-4734-B88E-B4F8C489677F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299276" y="4803998"/>
            <a:ext cx="514722" cy="273844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E01A2B2-10AD-754B-9B4C-E5B6FED423D0}" type="slidenum">
              <a:rPr lang="de-DE" smtClean="0"/>
              <a:pPr>
                <a:spcAft>
                  <a:spcPts val="600"/>
                </a:spcAft>
              </a:pPr>
              <a:t>1</a:t>
            </a:fld>
            <a:endParaRPr lang="de-DE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D1B4552-2EF2-49D8-95DF-7A07C86F9E4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1" t="6800" b="8416"/>
          <a:stretch/>
        </p:blipFill>
        <p:spPr bwMode="auto">
          <a:xfrm>
            <a:off x="3057736" y="2893978"/>
            <a:ext cx="2467847" cy="1616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34788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D129896D-4257-4D93-BF6A-831C023CF23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Trainieren des Netzwerkes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8DD775A-B99E-4B51-8417-EAEB309972A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14770" y="1779662"/>
            <a:ext cx="8821726" cy="2880320"/>
          </a:xfrm>
        </p:spPr>
        <p:txBody>
          <a:bodyPr/>
          <a:lstStyle/>
          <a:p>
            <a:pPr marL="342900" indent="-342900">
              <a:buFontTx/>
              <a:buChar char="-"/>
            </a:pPr>
            <a:r>
              <a:rPr lang="de-DE" dirty="0"/>
              <a:t>Der Trainings-Datensatz wird in Trainings- und </a:t>
            </a:r>
            <a:r>
              <a:rPr lang="de-DE" b="1" dirty="0"/>
              <a:t>Validation</a:t>
            </a:r>
            <a:r>
              <a:rPr lang="de-DE" dirty="0"/>
              <a:t>-Daten aufgeteilt</a:t>
            </a:r>
          </a:p>
          <a:p>
            <a:pPr marL="342900" indent="-342900">
              <a:buFontTx/>
              <a:buChar char="-"/>
            </a:pPr>
            <a:r>
              <a:rPr lang="de-DE" dirty="0"/>
              <a:t>Die </a:t>
            </a:r>
            <a:r>
              <a:rPr lang="de-DE" b="1" dirty="0"/>
              <a:t>batch-size</a:t>
            </a:r>
            <a:r>
              <a:rPr lang="de-DE" dirty="0"/>
              <a:t> legt fest, mit wie vielen Daten zeitgleich trainiert wird</a:t>
            </a:r>
          </a:p>
          <a:p>
            <a:pPr marL="342900" indent="-342900">
              <a:buFontTx/>
              <a:buChar char="-"/>
            </a:pPr>
            <a:r>
              <a:rPr lang="de-DE" dirty="0"/>
              <a:t>In dem Objekt </a:t>
            </a:r>
            <a:r>
              <a:rPr lang="de-DE" b="1" dirty="0" err="1"/>
              <a:t>history</a:t>
            </a:r>
            <a:r>
              <a:rPr lang="de-DE" dirty="0"/>
              <a:t> wird der Trainingsfortschritt gespeichert</a:t>
            </a:r>
          </a:p>
          <a:p>
            <a:pPr marL="342900" indent="-342900">
              <a:buFontTx/>
              <a:buChar char="-"/>
            </a:pPr>
            <a:r>
              <a:rPr lang="de-DE" dirty="0"/>
              <a:t>Die </a:t>
            </a:r>
            <a:r>
              <a:rPr lang="de-DE" b="1" dirty="0"/>
              <a:t>Epochen</a:t>
            </a:r>
            <a:r>
              <a:rPr lang="de-DE" dirty="0"/>
              <a:t> geben an, wie häufig mit dem gesamten Datensatz trainiert wird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89BA934E-87CC-4321-95C9-BF24A60F2D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Das erste eigene netzwerk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97E9FEFB-90EC-45BA-A78E-57B01237869D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3B9D5552-F08B-4A85-93EA-0DC9B98A8DF1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435C07E2-52DF-409A-B9B7-3C868ED71793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10</a:t>
            </a:fld>
            <a:endParaRPr lang="de-DE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A2A56109-896C-4227-8AE4-F30F394814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2320" y="3885958"/>
            <a:ext cx="7286625" cy="552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46066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C714C21-5769-4CD4-9079-6294EAF356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2039" y="1822204"/>
            <a:ext cx="4008501" cy="2746772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01AF2697-FC75-4274-BDE5-F1F28DB50F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996" y="2782807"/>
            <a:ext cx="4636043" cy="1306428"/>
          </a:xfrm>
          <a:prstGeom prst="rect">
            <a:avLst/>
          </a:prstGeom>
        </p:spPr>
      </p:pic>
      <p:sp>
        <p:nvSpPr>
          <p:cNvPr id="2" name="Textplatzhalter 1">
            <a:extLst>
              <a:ext uri="{FF2B5EF4-FFF2-40B4-BE49-F238E27FC236}">
                <a16:creationId xmlns:a16="http://schemas.microsoft.com/office/drawing/2014/main" id="{35CB90A5-FC43-40F7-8742-ADCC9136629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Treffergenauigkeit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11C70F6-533D-40C0-A0A8-907A65C3650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14770" y="1779662"/>
            <a:ext cx="4171028" cy="503882"/>
          </a:xfrm>
        </p:spPr>
        <p:txBody>
          <a:bodyPr/>
          <a:lstStyle/>
          <a:p>
            <a:r>
              <a:rPr lang="de-DE" dirty="0"/>
              <a:t>Wie gut „rät“ das Netzwerk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83CD8FFC-AC89-469F-9FE7-FB669F4F35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Das erste eigene netzwerk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ACD05380-2E07-453D-AB53-38C62A1D9973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 dirty="0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6DC44A45-AE4F-47EA-A950-5024BA7D5F73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5BBDB11B-68C2-416C-B377-F73F3E883016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27678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>
            <a:extLst>
              <a:ext uri="{FF2B5EF4-FFF2-40B4-BE49-F238E27FC236}">
                <a16:creationId xmlns:a16="http://schemas.microsoft.com/office/drawing/2014/main" id="{CB116FDF-502A-448B-B5E8-6FB92BAC67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6783" y="1644404"/>
            <a:ext cx="4193847" cy="2943471"/>
          </a:xfrm>
          <a:prstGeom prst="rect">
            <a:avLst/>
          </a:prstGeom>
        </p:spPr>
      </p:pic>
      <p:sp>
        <p:nvSpPr>
          <p:cNvPr id="2" name="Textplatzhalter 1">
            <a:extLst>
              <a:ext uri="{FF2B5EF4-FFF2-40B4-BE49-F238E27FC236}">
                <a16:creationId xmlns:a16="http://schemas.microsoft.com/office/drawing/2014/main" id="{35CB90A5-FC43-40F7-8742-ADCC9136629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Loss-funktion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11C70F6-533D-40C0-A0A8-907A65C3650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14770" y="1779662"/>
            <a:ext cx="4171028" cy="503882"/>
          </a:xfrm>
        </p:spPr>
        <p:txBody>
          <a:bodyPr/>
          <a:lstStyle/>
          <a:p>
            <a:r>
              <a:rPr lang="de-DE" dirty="0"/>
              <a:t>Zeigt den Trainingsfortschritt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83CD8FFC-AC89-469F-9FE7-FB669F4F35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Das erste eigene netzwerk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ACD05380-2E07-453D-AB53-38C62A1D9973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 dirty="0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6DC44A45-AE4F-47EA-A950-5024BA7D5F73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5BBDB11B-68C2-416C-B377-F73F3E883016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12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02048A60-860A-4FCF-A4B1-A0759BB405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002" y="2859957"/>
            <a:ext cx="4460486" cy="1266679"/>
          </a:xfrm>
          <a:prstGeom prst="rect">
            <a:avLst/>
          </a:prstGeom>
        </p:spPr>
      </p:pic>
      <p:sp>
        <p:nvSpPr>
          <p:cNvPr id="14" name="Textfeld 13">
            <a:extLst>
              <a:ext uri="{FF2B5EF4-FFF2-40B4-BE49-F238E27FC236}">
                <a16:creationId xmlns:a16="http://schemas.microsoft.com/office/drawing/2014/main" id="{90A4CEBF-26AC-4FE9-AEBF-472EA2846182}"/>
              </a:ext>
            </a:extLst>
          </p:cNvPr>
          <p:cNvSpPr txBox="1"/>
          <p:nvPr/>
        </p:nvSpPr>
        <p:spPr>
          <a:xfrm>
            <a:off x="1014891" y="4458998"/>
            <a:ext cx="55370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dirty="0">
                <a:latin typeface="TheSans UHH" panose="020B0502050302020203" pitchFamily="34" charset="0"/>
              </a:rPr>
              <a:t>Training funktioniert nicht optimal! Overfitting!</a:t>
            </a:r>
          </a:p>
        </p:txBody>
      </p:sp>
    </p:spTree>
    <p:extLst>
      <p:ext uri="{BB962C8B-B14F-4D97-AF65-F5344CB8AC3E}">
        <p14:creationId xmlns:p14="http://schemas.microsoft.com/office/powerpoint/2010/main" val="35061371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B62560A-025D-47BA-9D08-937BDB367CB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Netzwerk Vorhersagen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0D1AB00-D585-4476-AE21-3C617FFAD87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14770" y="1779662"/>
            <a:ext cx="8461686" cy="288032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Mit der </a:t>
            </a:r>
            <a:r>
              <a:rPr lang="de-DE" b="1" dirty="0" err="1"/>
              <a:t>predict</a:t>
            </a:r>
            <a:r>
              <a:rPr lang="de-DE" b="1" dirty="0"/>
              <a:t>-Funktion</a:t>
            </a:r>
            <a:r>
              <a:rPr lang="de-DE" dirty="0"/>
              <a:t> kann das Netzwerk Vorhersagen treffen: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endParaRPr lang="de-DE" dirty="0"/>
          </a:p>
          <a:p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Ziffern mit größter Wahrscheinlichkeit: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DCCAACEC-AF05-46D9-AC02-59D170CF61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Das erste eigene netzwerk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9100CC90-77C1-4C08-ACAE-0973B397CBF2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A172D424-5E6F-4B96-A42A-177174336A8F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2656FE1C-E57B-4F92-98F3-C094253A91DC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13</a:t>
            </a:fld>
            <a:endParaRPr lang="de-DE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75850B59-B9AA-4B20-B929-BD129F662D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2243" y="2526481"/>
            <a:ext cx="6696075" cy="485775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AB24A69E-F4A8-463E-B648-9185A7DB63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694" y="3992630"/>
            <a:ext cx="8191500" cy="47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65231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4446E89C-30F9-413C-8751-3AC9B8EA3CE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Treffergenauigkeit von vorhersagen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E305772-EC30-4CA7-B813-95426AC7B84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14770" y="1779662"/>
            <a:ext cx="8353424" cy="288032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Die Treffergenauigkeit kann überprüft werden: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Das geht natürlich nur, wenn die wahren Labels bekannt sind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7F58C82A-A7FE-4EE8-8F5B-DAA7394D89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Das erste eigene netzwerk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11F22354-DF4F-4D3B-B93C-95A5508C7805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954F8A86-5B11-4CC6-A181-6ECA7548C58F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772ECB0A-541F-4FF3-AFAF-04B7FC9352B6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14</a:t>
            </a:fld>
            <a:endParaRPr lang="de-DE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74C70649-CED5-4231-B7C3-DDE12BF764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294" y="2535349"/>
            <a:ext cx="8567936" cy="900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11691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fik 14">
            <a:extLst>
              <a:ext uri="{FF2B5EF4-FFF2-40B4-BE49-F238E27FC236}">
                <a16:creationId xmlns:a16="http://schemas.microsoft.com/office/drawing/2014/main" id="{3D38E47F-B7A1-4F3A-92B9-8B64B637A6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5467" y="1167030"/>
            <a:ext cx="3708162" cy="3303222"/>
          </a:xfrm>
          <a:prstGeom prst="rect">
            <a:avLst/>
          </a:prstGeom>
        </p:spPr>
      </p:pic>
      <p:sp>
        <p:nvSpPr>
          <p:cNvPr id="2" name="Textplatzhalter 1">
            <a:extLst>
              <a:ext uri="{FF2B5EF4-FFF2-40B4-BE49-F238E27FC236}">
                <a16:creationId xmlns:a16="http://schemas.microsoft.com/office/drawing/2014/main" id="{F01F6363-FB89-46A0-806C-2910E875C6B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err="1"/>
              <a:t>Confusion</a:t>
            </a:r>
            <a:r>
              <a:rPr lang="de-DE" dirty="0"/>
              <a:t> </a:t>
            </a:r>
            <a:r>
              <a:rPr lang="de-DE" dirty="0" err="1"/>
              <a:t>matrix</a:t>
            </a:r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D1F5897C-5491-4643-B43A-502AFC8B74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Das erste eigene netzwerk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1E966980-01BF-403D-A2FA-E3179EDC9CDA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0C7A3D0D-157E-43FE-A182-80BBEAB623ED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4C11C5E8-86DC-42A4-91C5-4F70562574C0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15</a:t>
            </a:fld>
            <a:endParaRPr lang="de-DE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7339B1D0-232C-4536-911E-D441C96B94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0371" y="4189267"/>
            <a:ext cx="5077311" cy="376360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9E79A549-9248-4289-8084-10F665F0B2AD}"/>
              </a:ext>
            </a:extLst>
          </p:cNvPr>
          <p:cNvSpPr txBox="1"/>
          <p:nvPr/>
        </p:nvSpPr>
        <p:spPr>
          <a:xfrm>
            <a:off x="353745" y="2060107"/>
            <a:ext cx="417541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TheSans UHH" panose="020B0502050302020203" pitchFamily="34" charset="0"/>
              </a:rPr>
              <a:t>Wichtiges </a:t>
            </a:r>
            <a:r>
              <a:rPr lang="de-DE" sz="2000" dirty="0" err="1">
                <a:latin typeface="TheSans UHH" panose="020B0502050302020203" pitchFamily="34" charset="0"/>
              </a:rPr>
              <a:t>tool</a:t>
            </a:r>
            <a:r>
              <a:rPr lang="de-DE" sz="2000" dirty="0">
                <a:latin typeface="TheSans UHH" panose="020B0502050302020203" pitchFamily="34" charset="0"/>
              </a:rPr>
              <a:t> zur Analyse eines Netzwerks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TheSans UHH" panose="020B0502050302020203" pitchFamily="34" charset="0"/>
              </a:rPr>
              <a:t>Welche Klassen wurden richtig und welche falsch geraten?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38EE722C-1CD6-4006-B8B0-F983E95383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4306" y="4565627"/>
            <a:ext cx="7847856" cy="300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0024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69315F-11C4-4A70-B96A-CA4D195CC08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Netzwerke speichern und laden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0EC3AA3-2EC5-452D-AAC1-DD23BF3056A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14770" y="1779662"/>
            <a:ext cx="7669598" cy="2880320"/>
          </a:xfrm>
        </p:spPr>
        <p:txBody>
          <a:bodyPr/>
          <a:lstStyle/>
          <a:p>
            <a:r>
              <a:rPr lang="de-DE" b="1" dirty="0"/>
              <a:t>1.) model.save			Speichert Struktur, Gewichte, 							Trainingskonfiguration und Status des compilers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Speichern: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Laden: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9183C42F-FF6A-4D34-A85E-01F533D476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Das erste eigene netzwerk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2C857B61-1D37-4234-9C1B-8B17B6D58AFF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E75496E3-EAB2-485C-8032-7B73D52416CB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6558AF8E-4876-4676-B0F5-A60DC02F1C5E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16</a:t>
            </a:fld>
            <a:endParaRPr lang="de-DE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61849628-8F84-436D-9AA3-B9884262F2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226" y="3022376"/>
            <a:ext cx="6038850" cy="466725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93C60399-757B-4B9F-AD93-EBD351750E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3226" y="4007915"/>
            <a:ext cx="7419975" cy="72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20803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69315F-11C4-4A70-B96A-CA4D195CC08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Netzwerke speichern und laden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0EC3AA3-2EC5-452D-AAC1-DD23BF3056A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14770" y="1779662"/>
            <a:ext cx="7669598" cy="2880320"/>
          </a:xfrm>
        </p:spPr>
        <p:txBody>
          <a:bodyPr/>
          <a:lstStyle/>
          <a:p>
            <a:r>
              <a:rPr lang="de-DE" b="1" dirty="0"/>
              <a:t>2.) </a:t>
            </a:r>
            <a:r>
              <a:rPr lang="de-DE" b="1" dirty="0" err="1"/>
              <a:t>model.to_json</a:t>
            </a:r>
            <a:r>
              <a:rPr lang="de-DE" b="1" dirty="0"/>
              <a:t>		Speichert nur Struktur des Netzwerks</a:t>
            </a:r>
          </a:p>
          <a:p>
            <a:endParaRPr lang="de-DE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Speichern: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Laden: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9183C42F-FF6A-4D34-A85E-01F533D476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Das erste eigene netzwerk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2C857B61-1D37-4234-9C1B-8B17B6D58AFF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E75496E3-EAB2-485C-8032-7B73D52416CB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6558AF8E-4876-4676-B0F5-A60DC02F1C5E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17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37FFF14D-6E7E-4331-AF4B-FF8B0972B8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8923" y="3075806"/>
            <a:ext cx="4543425" cy="476250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99D25CF1-0DE8-45CB-BF11-14128DFC31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3226" y="4022948"/>
            <a:ext cx="7953375" cy="781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37225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69315F-11C4-4A70-B96A-CA4D195CC08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Netzwerke speichern und laden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0EC3AA3-2EC5-452D-AAC1-DD23BF3056A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14770" y="1779662"/>
            <a:ext cx="7669598" cy="2880320"/>
          </a:xfrm>
        </p:spPr>
        <p:txBody>
          <a:bodyPr/>
          <a:lstStyle/>
          <a:p>
            <a:r>
              <a:rPr lang="de-DE" b="1" dirty="0"/>
              <a:t>3.) model.save_weights			Speichert nur die Gewichte</a:t>
            </a:r>
          </a:p>
          <a:p>
            <a:endParaRPr lang="de-DE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Speichern: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Laden: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9183C42F-FF6A-4D34-A85E-01F533D476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Das erste eigene netzwerk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2C857B61-1D37-4234-9C1B-8B17B6D58AFF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E75496E3-EAB2-485C-8032-7B73D52416CB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6558AF8E-4876-4676-B0F5-A60DC02F1C5E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18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D43ED9A9-1E44-4F80-BA23-DEF2BE8A58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2238" y="3065618"/>
            <a:ext cx="5476875" cy="409575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35FE12FE-0234-48BA-8BB9-74302DA8B6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0820" y="4111625"/>
            <a:ext cx="5695950" cy="47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56056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30A7ACAA-D055-4BBD-9405-40B485094E3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Grundlagen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ABC7A00-4AAF-4BA1-9BC4-2FF6D91E7DD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14770" y="1779662"/>
            <a:ext cx="8599228" cy="288032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b="1" dirty="0"/>
              <a:t>Convolutional Layer</a:t>
            </a:r>
            <a:r>
              <a:rPr lang="de-DE" dirty="0"/>
              <a:t>: Ebene an der Eingabe Daten gefaltet werden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Faltungsmatrix wird als </a:t>
            </a:r>
            <a:r>
              <a:rPr lang="de-DE" b="1" dirty="0"/>
              <a:t>Kernel</a:t>
            </a:r>
            <a:r>
              <a:rPr lang="de-DE" dirty="0"/>
              <a:t> bezeichnet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Beispiel für die Erstellung einer Conv2D-Ebene:</a:t>
            </a:r>
          </a:p>
          <a:p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BB594F2D-4C5C-440D-9B12-9CF62D329A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Convolutional network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4B55AE6A-CCA7-4805-A44C-2AF311D06745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BA951AF7-A3C4-444C-B103-C3DE0407A70A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1505D275-96F2-42E1-8FE0-C97D0C76A048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19</a:t>
            </a:fld>
            <a:endParaRPr lang="de-DE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3C8AE8EA-24D1-4E3D-87AD-53DFA0EB06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3708" y="3363900"/>
            <a:ext cx="5256584" cy="1042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87735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1">
            <a:extLst>
              <a:ext uri="{FF2B5EF4-FFF2-40B4-BE49-F238E27FC236}">
                <a16:creationId xmlns:a16="http://schemas.microsoft.com/office/drawing/2014/main" id="{76E1061F-DE3F-48AC-8130-FEA3F7947D0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14769" y="1203598"/>
            <a:ext cx="8353425" cy="503882"/>
          </a:xfrm>
        </p:spPr>
        <p:txBody>
          <a:bodyPr>
            <a:normAutofit fontScale="92500" lnSpcReduction="20000"/>
          </a:bodyPr>
          <a:lstStyle/>
          <a:p>
            <a:r>
              <a:rPr lang="en-US" sz="3200" dirty="0" err="1"/>
              <a:t>Gliederung</a:t>
            </a:r>
            <a:endParaRPr lang="en-US" sz="3200" dirty="0"/>
          </a:p>
        </p:txBody>
      </p:sp>
      <p:sp>
        <p:nvSpPr>
          <p:cNvPr id="33" name="Text Placeholder 2">
            <a:extLst>
              <a:ext uri="{FF2B5EF4-FFF2-40B4-BE49-F238E27FC236}">
                <a16:creationId xmlns:a16="http://schemas.microsoft.com/office/drawing/2014/main" id="{FCAE2798-F178-40E0-9487-1916EA24BD4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14769" y="1932495"/>
            <a:ext cx="8245662" cy="2880320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lnSpc>
                <a:spcPct val="150000"/>
              </a:lnSpc>
              <a:buAutoNum type="arabicParenR"/>
            </a:pPr>
            <a:r>
              <a:rPr lang="de-DE" sz="3000" dirty="0"/>
              <a:t>Das erste eigene Netzwerk </a:t>
            </a:r>
          </a:p>
          <a:p>
            <a:pPr marL="514350" indent="-514350">
              <a:lnSpc>
                <a:spcPct val="150000"/>
              </a:lnSpc>
              <a:buAutoNum type="arabicParenR"/>
            </a:pPr>
            <a:r>
              <a:rPr lang="de-DE" sz="3000" dirty="0"/>
              <a:t>Convolutional Layer</a:t>
            </a:r>
          </a:p>
          <a:p>
            <a:pPr marL="514350" indent="-514350">
              <a:lnSpc>
                <a:spcPct val="150000"/>
              </a:lnSpc>
              <a:buAutoNum type="arabicParenR"/>
            </a:pPr>
            <a:r>
              <a:rPr lang="de-DE" sz="3000" dirty="0"/>
              <a:t>Das HPC Rechencluster</a:t>
            </a:r>
          </a:p>
          <a:p>
            <a:pPr marL="514350" indent="-514350">
              <a:lnSpc>
                <a:spcPct val="150000"/>
              </a:lnSpc>
              <a:buAutoNum type="arabicParenR"/>
            </a:pPr>
            <a:r>
              <a:rPr lang="de-DE" sz="3000" dirty="0"/>
              <a:t>Klassifizierung von SDSS Spektren</a:t>
            </a:r>
          </a:p>
          <a:p>
            <a:endParaRPr lang="en-US" dirty="0"/>
          </a:p>
        </p:txBody>
      </p:sp>
      <p:sp>
        <p:nvSpPr>
          <p:cNvPr id="34" name="Title 4">
            <a:extLst>
              <a:ext uri="{FF2B5EF4-FFF2-40B4-BE49-F238E27FC236}">
                <a16:creationId xmlns:a16="http://schemas.microsoft.com/office/drawing/2014/main" id="{D029FF67-4E61-4C91-B8F7-D0C21C9F02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0426" y="555625"/>
            <a:ext cx="5783148" cy="187325"/>
          </a:xfrm>
        </p:spPr>
        <p:txBody>
          <a:bodyPr/>
          <a:lstStyle/>
          <a:p>
            <a:r>
              <a:rPr lang="en-US" dirty="0" err="1"/>
              <a:t>Einführung</a:t>
            </a:r>
            <a:endParaRPr lang="en-US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27A7C5D-4373-41F2-B7EB-C4909F7355EC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330002" y="4803998"/>
            <a:ext cx="946448" cy="273844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DE"/>
              <a:t>24.08.2021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581C950-0BA4-4FAB-B0EC-87C1E7AE9D5D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1669172" y="4803998"/>
            <a:ext cx="4523008" cy="273844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DE" dirty="0"/>
              <a:t>Machine Learning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B08D1E5-7296-4138-8D66-89E6039BE36C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8299276" y="4803998"/>
            <a:ext cx="514722" cy="273844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E01A2B2-10AD-754B-9B4C-E5B6FED423D0}" type="slidenum">
              <a:rPr lang="de-DE" smtClean="0"/>
              <a:pPr>
                <a:spcAft>
                  <a:spcPts val="600"/>
                </a:spcAft>
              </a:pPr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933962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>
            <a:extLst>
              <a:ext uri="{FF2B5EF4-FFF2-40B4-BE49-F238E27FC236}">
                <a16:creationId xmlns:a16="http://schemas.microsoft.com/office/drawing/2014/main" id="{23133BE3-16EF-430C-8928-DBD0887032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868" y="1511715"/>
            <a:ext cx="6948264" cy="3021899"/>
          </a:xfrm>
          <a:prstGeom prst="rect">
            <a:avLst/>
          </a:prstGeom>
        </p:spPr>
      </p:pic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62EAD6A-8C96-43DA-9774-FF9A8457386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funktionsweise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A7389DF3-1842-4259-97BE-C44C987C68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Convolutional network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A4C02A40-5ACB-4D17-9807-72936012827E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26252AF6-6630-45F8-AE05-C7999BF0CBB1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28C67035-EE82-4D24-9C0F-60E9FDB4AF21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20</a:t>
            </a:fld>
            <a:endParaRPr lang="de-DE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F10A710B-A704-4C54-BBD7-77D7155E302D}"/>
              </a:ext>
            </a:extLst>
          </p:cNvPr>
          <p:cNvSpPr txBox="1"/>
          <p:nvPr/>
        </p:nvSpPr>
        <p:spPr>
          <a:xfrm>
            <a:off x="971600" y="4549829"/>
            <a:ext cx="75196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Übernommen von: https://aboucaud.github.io/adaix-ml-tutorial/slides/hands-on-deep-learning/#10</a:t>
            </a:r>
          </a:p>
        </p:txBody>
      </p:sp>
    </p:spTree>
    <p:extLst>
      <p:ext uri="{BB962C8B-B14F-4D97-AF65-F5344CB8AC3E}">
        <p14:creationId xmlns:p14="http://schemas.microsoft.com/office/powerpoint/2010/main" val="21533421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30A7ACAA-D055-4BBD-9405-40B485094E3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Grundlagen 2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ABC7A00-4AAF-4BA1-9BC4-2FF6D91E7DD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14770" y="1779662"/>
            <a:ext cx="8599228" cy="288032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b="1" dirty="0" err="1"/>
              <a:t>strides</a:t>
            </a:r>
            <a:r>
              <a:rPr lang="de-DE" dirty="0"/>
              <a:t>: </a:t>
            </a:r>
            <a:r>
              <a:rPr lang="de-DE" b="1" dirty="0"/>
              <a:t> </a:t>
            </a:r>
            <a:r>
              <a:rPr lang="de-DE" dirty="0"/>
              <a:t>Bestimmt die Schrittweise, mit welcher sich der Kernel bewegt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b="1" dirty="0" err="1"/>
              <a:t>padding</a:t>
            </a:r>
            <a:r>
              <a:rPr lang="de-DE" dirty="0"/>
              <a:t>: Legt fest, ob sich der Kernel auch über den Rand hinaus bewegt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Zum Beispiel:</a:t>
            </a:r>
          </a:p>
          <a:p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BB594F2D-4C5C-440D-9B12-9CF62D329A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Convolutional network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4B55AE6A-CCA7-4805-A44C-2AF311D06745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BA951AF7-A3C4-444C-B103-C3DE0407A70A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1505D275-96F2-42E1-8FE0-C97D0C76A048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21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A1B79436-97FE-458D-AE26-CAB0C459BE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9888" y="3008139"/>
            <a:ext cx="5953125" cy="1724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1114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06A911C5-D5DC-466F-BE9D-D667B8C6D0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287" y="1678867"/>
            <a:ext cx="8353425" cy="3070989"/>
          </a:xfrm>
          <a:prstGeom prst="rect">
            <a:avLst/>
          </a:prstGeom>
        </p:spPr>
      </p:pic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62EAD6A-8C96-43DA-9774-FF9A8457386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Funktionsweise 2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A7389DF3-1842-4259-97BE-C44C987C68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Convolutional network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A4C02A40-5ACB-4D17-9807-72936012827E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26252AF6-6630-45F8-AE05-C7999BF0CBB1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28C67035-EE82-4D24-9C0F-60E9FDB4AF21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22</a:t>
            </a:fld>
            <a:endParaRPr lang="de-DE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80E7D218-09E3-4A38-948B-2AFB85E0B597}"/>
              </a:ext>
            </a:extLst>
          </p:cNvPr>
          <p:cNvSpPr txBox="1"/>
          <p:nvPr/>
        </p:nvSpPr>
        <p:spPr>
          <a:xfrm>
            <a:off x="803226" y="4616965"/>
            <a:ext cx="903649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400" dirty="0"/>
              <a:t>Übernommen von: https://aboucaud.github.io/adaix-ml-tutorial/slides/hands-on-deep-learning/#10</a:t>
            </a:r>
          </a:p>
        </p:txBody>
      </p:sp>
    </p:spTree>
    <p:extLst>
      <p:ext uri="{BB962C8B-B14F-4D97-AF65-F5344CB8AC3E}">
        <p14:creationId xmlns:p14="http://schemas.microsoft.com/office/powerpoint/2010/main" val="5553150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D39290CC-6A85-418B-AC3E-4E91B2A7345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Anwendung auf Mnist daten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E017AB9-BE9B-4799-A1C1-CD0A7A4EEEE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14770" y="1779662"/>
            <a:ext cx="8353424" cy="288032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Die Daten benötigen eine extra Dimension: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Stellt bei Farbbildern den Farbkanal da (</a:t>
            </a:r>
            <a:r>
              <a:rPr lang="de-DE" dirty="0" err="1"/>
              <a:t>rgb</a:t>
            </a:r>
            <a:r>
              <a:rPr lang="de-DE" dirty="0"/>
              <a:t>)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7C942AA2-1B95-4F10-B75E-1CA3165049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Convolutional network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91685124-7706-4B50-AB61-F7C48D31249D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6FC75DBA-5684-434A-865A-7E0F2A778C8B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1D1C424B-0C09-4A33-906D-7092EB5BA84E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23</a:t>
            </a:fld>
            <a:endParaRPr lang="de-DE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0F2F379F-2CE0-4FA8-AF09-AFF02D277F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036" y="2732880"/>
            <a:ext cx="8568194" cy="610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09536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99C6D726-E3D4-40FE-8224-DF166C00EB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4956" y="1707480"/>
            <a:ext cx="7703602" cy="3032914"/>
          </a:xfrm>
          <a:prstGeom prst="rect">
            <a:avLst/>
          </a:prstGeom>
        </p:spPr>
      </p:pic>
      <p:sp>
        <p:nvSpPr>
          <p:cNvPr id="2" name="Textplatzhalter 1">
            <a:extLst>
              <a:ext uri="{FF2B5EF4-FFF2-40B4-BE49-F238E27FC236}">
                <a16:creationId xmlns:a16="http://schemas.microsoft.com/office/drawing/2014/main" id="{D39290CC-6A85-418B-AC3E-4E91B2A7345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Anwendung auf Mnist daten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7C942AA2-1B95-4F10-B75E-1CA3165049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Convolutional network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91685124-7706-4B50-AB61-F7C48D31249D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6FC75DBA-5684-434A-865A-7E0F2A778C8B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1D1C424B-0C09-4A33-906D-7092EB5BA84E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5056844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D39290CC-6A85-418B-AC3E-4E91B2A7345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Anwendung auf Mnist daten</a:t>
            </a:r>
          </a:p>
          <a:p>
            <a:endParaRPr lang="de-DE" dirty="0"/>
          </a:p>
          <a:p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7C942AA2-1B95-4F10-B75E-1CA3165049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Convolutional network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91685124-7706-4B50-AB61-F7C48D31249D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6FC75DBA-5684-434A-865A-7E0F2A778C8B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1D1C424B-0C09-4A33-906D-7092EB5BA84E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25</a:t>
            </a:fld>
            <a:endParaRPr lang="de-DE"/>
          </a:p>
        </p:txBody>
      </p:sp>
      <p:sp>
        <p:nvSpPr>
          <p:cNvPr id="10" name="Textplatzhalter 2">
            <a:extLst>
              <a:ext uri="{FF2B5EF4-FFF2-40B4-BE49-F238E27FC236}">
                <a16:creationId xmlns:a16="http://schemas.microsoft.com/office/drawing/2014/main" id="{7148FFD5-4267-496B-A166-74C2189C5E3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14770" y="1779662"/>
            <a:ext cx="8353424" cy="288032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Aufrufen der </a:t>
            </a:r>
            <a:r>
              <a:rPr lang="de-DE" dirty="0" err="1"/>
              <a:t>compile</a:t>
            </a:r>
            <a:r>
              <a:rPr lang="de-DE" dirty="0"/>
              <a:t>-Funktion:</a:t>
            </a:r>
          </a:p>
          <a:p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b="1" dirty="0"/>
              <a:t>Optimizer</a:t>
            </a:r>
            <a:r>
              <a:rPr lang="de-DE" dirty="0"/>
              <a:t>: Adadelta mit einer Learning-Rate = 0.1 (Standard = 0.01)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FC61ACE9-762D-4473-B630-0E1DB337A3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2643758"/>
            <a:ext cx="8568952" cy="885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541160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35CB90A5-FC43-40F7-8742-ADCC9136629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Neue Treffergenauigkeit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83CD8FFC-AC89-469F-9FE7-FB669F4F35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Das erste eigene netzwerk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ACD05380-2E07-453D-AB53-38C62A1D9973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 dirty="0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6DC44A45-AE4F-47EA-A950-5024BA7D5F73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5BBDB11B-68C2-416C-B377-F73F3E883016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26</a:t>
            </a:fld>
            <a:endParaRPr lang="de-DE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622CBAA2-F17E-47EB-9A84-7A1F1603592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14770" y="1779662"/>
            <a:ext cx="3421126" cy="288032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Viel besseres Ergebnis!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Training und Validation nähern sich an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Kein Overfitting mehr</a:t>
            </a:r>
          </a:p>
        </p:txBody>
      </p:sp>
      <p:pic>
        <p:nvPicPr>
          <p:cNvPr id="4" name="Grafik 3" descr="Ein Bild, das Text enthält.&#10;&#10;Automatisch generierte Beschreibung">
            <a:extLst>
              <a:ext uri="{FF2B5EF4-FFF2-40B4-BE49-F238E27FC236}">
                <a16:creationId xmlns:a16="http://schemas.microsoft.com/office/drawing/2014/main" id="{E91697C9-B07C-434E-B3EB-BBCEBA24C8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9912" y="1074847"/>
            <a:ext cx="5485714" cy="36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522696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35CB90A5-FC43-40F7-8742-ADCC9136629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Neue Loss-Funktion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83CD8FFC-AC89-469F-9FE7-FB669F4F35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Das erste eigene netzwerk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ACD05380-2E07-453D-AB53-38C62A1D9973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 dirty="0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6DC44A45-AE4F-47EA-A950-5024BA7D5F73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5BBDB11B-68C2-416C-B377-F73F3E883016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27</a:t>
            </a:fld>
            <a:endParaRPr lang="de-DE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622CBAA2-F17E-47EB-9A84-7A1F1603592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14770" y="1707480"/>
            <a:ext cx="3462494" cy="2952502"/>
          </a:xfrm>
        </p:spPr>
        <p:txBody>
          <a:bodyPr>
            <a:normAutofit/>
          </a:bodyPr>
          <a:lstStyle/>
          <a:p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Auch hier bestätigt sich: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algn="ctr"/>
            <a:r>
              <a:rPr lang="de-DE" b="1" dirty="0"/>
              <a:t>Das Convolutional Network klassifiziert die Ziffern deutlich besser!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BF70FAAB-FF2F-46A5-A953-73E35D9DF2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9912" y="1126581"/>
            <a:ext cx="5485714" cy="36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84123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 descr="Ein Bild, das Text, Computer, Elektronik enthält.&#10;&#10;Automatisch generierte Beschreibung">
            <a:extLst>
              <a:ext uri="{FF2B5EF4-FFF2-40B4-BE49-F238E27FC236}">
                <a16:creationId xmlns:a16="http://schemas.microsoft.com/office/drawing/2014/main" id="{45042F5B-0500-4CAB-9785-B0BAAED89D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1800" y="2787774"/>
            <a:ext cx="6372200" cy="1593050"/>
          </a:xfrm>
          <a:prstGeom prst="rect">
            <a:avLst/>
          </a:prstGeom>
        </p:spPr>
      </p:pic>
      <p:sp>
        <p:nvSpPr>
          <p:cNvPr id="2" name="Textplatzhalter 1">
            <a:extLst>
              <a:ext uri="{FF2B5EF4-FFF2-40B4-BE49-F238E27FC236}">
                <a16:creationId xmlns:a16="http://schemas.microsoft.com/office/drawing/2014/main" id="{D35E0ED5-473A-4923-8C54-679F5F80D30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allgemeines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6B811D8-ED10-4D12-BAB0-8C0C6151EF1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45915" y="1779662"/>
            <a:ext cx="8599228" cy="2366134"/>
          </a:xfrm>
        </p:spPr>
        <p:txBody>
          <a:bodyPr>
            <a:normAutofit/>
          </a:bodyPr>
          <a:lstStyle/>
          <a:p>
            <a:r>
              <a:rPr lang="de-DE" dirty="0"/>
              <a:t>„Das Linux-Cluster „Hummel“ am RRZ wurde als Forschungsgroßgerät für wissenschaftliche Projekte mit großem parallelen Rechenbedarf beschafft.“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r>
              <a:rPr lang="de-DE" dirty="0"/>
              <a:t>Seit </a:t>
            </a:r>
            <a:r>
              <a:rPr lang="de-DE" b="1" dirty="0"/>
              <a:t>2009</a:t>
            </a:r>
            <a:r>
              <a:rPr lang="de-DE" dirty="0"/>
              <a:t> im Betrieb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9C5F6C26-BF2D-4DDE-AF55-2D9A1DC580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Hpc rechencluster der uhh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835596E4-4763-4463-85DC-AED193355920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C2CFECC8-FFA9-4FF2-9746-9D0B75F8F835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7A8F58B1-AB1E-4813-82DC-5A6F320DA1E6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28</a:t>
            </a:fld>
            <a:endParaRPr lang="de-DE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29D5C4C3-E10B-4759-889D-4A19F14A2080}"/>
              </a:ext>
            </a:extLst>
          </p:cNvPr>
          <p:cNvSpPr txBox="1"/>
          <p:nvPr/>
        </p:nvSpPr>
        <p:spPr>
          <a:xfrm>
            <a:off x="3059832" y="4445834"/>
            <a:ext cx="828092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400" dirty="0">
                <a:latin typeface="TheSans UHH" panose="020B0502050302020203" pitchFamily="34" charset="0"/>
              </a:rPr>
              <a:t>Übernommen von: https://www.rrz.uni-hamburg.de/services/hpc.html</a:t>
            </a:r>
          </a:p>
        </p:txBody>
      </p:sp>
    </p:spTree>
    <p:extLst>
      <p:ext uri="{BB962C8B-B14F-4D97-AF65-F5344CB8AC3E}">
        <p14:creationId xmlns:p14="http://schemas.microsoft.com/office/powerpoint/2010/main" val="396516436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5F2B6150-3B97-46CF-B716-58C60806DE9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Zugang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3A7AFE2-ACA3-471B-860B-825470BA775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14770" y="1779662"/>
            <a:ext cx="8599228" cy="3096344"/>
          </a:xfrm>
        </p:spPr>
        <p:txBody>
          <a:bodyPr>
            <a:normAutofit lnSpcReduction="10000"/>
          </a:bodyPr>
          <a:lstStyle/>
          <a:p>
            <a:r>
              <a:rPr lang="de-DE" dirty="0"/>
              <a:t>Notwendig: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VPN Zugang der UHH (siehe Website)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Freischaltung durch </a:t>
            </a:r>
            <a:r>
              <a:rPr lang="de-DE" dirty="0">
                <a:hlinkClick r:id="rId2"/>
              </a:rPr>
              <a:t>hpc@uni-hamburg.de</a:t>
            </a: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Austausch eines öffentlichen SSH Schlüssels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endParaRPr lang="de-DE" dirty="0"/>
          </a:p>
          <a:p>
            <a:pPr algn="ctr"/>
            <a:r>
              <a:rPr lang="de-DE" dirty="0"/>
              <a:t>Generierung einer Schlüsselpaars im Home Ordner und Annahme der Identität</a:t>
            </a:r>
          </a:p>
          <a:p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ECB100FC-B3DE-4360-ACB5-34C0A52218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Hpc rechencluster der uhh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6F06D079-724B-4543-BF26-A6C6C0E7030E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B2E76FA5-A4CA-4354-84BE-F07F3AAE34C5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3635DA53-FDA9-49F3-99CC-47BB8E769E7B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29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63579E8C-7FD9-439D-B4EB-886F4CFB19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7325" y="3444602"/>
            <a:ext cx="622935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12289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C3282EF3-9F16-4544-ACA8-E16E4ACD6D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Installation von Tensorflow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ED09227-2FCC-4F0B-82E4-33A4265F3B3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49053" y="1852165"/>
            <a:ext cx="4171028" cy="2735710"/>
          </a:xfrm>
        </p:spPr>
        <p:txBody>
          <a:bodyPr/>
          <a:lstStyle/>
          <a:p>
            <a:r>
              <a:rPr lang="de-DE" dirty="0"/>
              <a:t>Normales Paket:</a:t>
            </a:r>
          </a:p>
          <a:p>
            <a:endParaRPr lang="de-DE" dirty="0"/>
          </a:p>
          <a:p>
            <a:pPr algn="ctr"/>
            <a:r>
              <a:rPr lang="de-DE" i="1" dirty="0"/>
              <a:t>pip install tensorflow</a:t>
            </a:r>
          </a:p>
          <a:p>
            <a:pPr algn="ctr"/>
            <a:endParaRPr lang="de-DE" dirty="0"/>
          </a:p>
          <a:p>
            <a:pPr algn="ctr"/>
            <a:r>
              <a:rPr lang="de-DE" dirty="0"/>
              <a:t>oder</a:t>
            </a:r>
          </a:p>
          <a:p>
            <a:pPr algn="ctr"/>
            <a:endParaRPr lang="de-DE" dirty="0"/>
          </a:p>
          <a:p>
            <a:pPr algn="ctr"/>
            <a:r>
              <a:rPr lang="de-DE" dirty="0"/>
              <a:t>conda install tensorflow</a:t>
            </a:r>
          </a:p>
          <a:p>
            <a:endParaRPr lang="de-DE" dirty="0"/>
          </a:p>
          <a:p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571562D6-596B-4546-A4AF-38F1CDE345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Einführung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2F77A8DB-61C2-4A95-9915-80F018A56364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F76BC305-A874-4A29-AF5A-5166289AAFD6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7CACAAF1-3FBF-4CB6-BB2C-1349BAC0CC47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3</a:t>
            </a:fld>
            <a:endParaRPr lang="de-DE"/>
          </a:p>
        </p:txBody>
      </p:sp>
      <p:sp>
        <p:nvSpPr>
          <p:cNvPr id="9" name="Textplatzhalter 2">
            <a:extLst>
              <a:ext uri="{FF2B5EF4-FFF2-40B4-BE49-F238E27FC236}">
                <a16:creationId xmlns:a16="http://schemas.microsoft.com/office/drawing/2014/main" id="{117BE936-06B3-41B4-9987-46B6BA099699}"/>
              </a:ext>
            </a:extLst>
          </p:cNvPr>
          <p:cNvSpPr txBox="1">
            <a:spLocks/>
          </p:cNvSpPr>
          <p:nvPr/>
        </p:nvSpPr>
        <p:spPr>
          <a:xfrm>
            <a:off x="4566054" y="1852165"/>
            <a:ext cx="4171028" cy="27357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TheSans UHH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600" kern="1200">
                <a:solidFill>
                  <a:schemeClr val="tx1"/>
                </a:solidFill>
                <a:latin typeface="TheSans UHH Bold Caps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600" kern="1200">
                <a:solidFill>
                  <a:schemeClr val="tx1"/>
                </a:solidFill>
                <a:latin typeface="TheSans UHH Bold Caps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600" kern="1200">
                <a:solidFill>
                  <a:schemeClr val="tx1"/>
                </a:solidFill>
                <a:latin typeface="TheSans UHH Bold Caps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600" kern="1200">
                <a:solidFill>
                  <a:schemeClr val="tx1"/>
                </a:solidFill>
                <a:latin typeface="TheSans UHH Bold Caps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Zur Ausführung auf </a:t>
            </a:r>
            <a:r>
              <a:rPr lang="de-DE" dirty="0" err="1"/>
              <a:t>gpu‘s</a:t>
            </a:r>
            <a:r>
              <a:rPr lang="de-DE" dirty="0"/>
              <a:t>:</a:t>
            </a:r>
          </a:p>
          <a:p>
            <a:endParaRPr lang="de-DE" dirty="0"/>
          </a:p>
          <a:p>
            <a:pPr algn="ctr"/>
            <a:r>
              <a:rPr lang="de-DE" i="1" dirty="0"/>
              <a:t>pip install tensorflow-</a:t>
            </a:r>
            <a:r>
              <a:rPr lang="de-DE" i="1" dirty="0" err="1"/>
              <a:t>gpu</a:t>
            </a:r>
            <a:endParaRPr lang="de-DE" i="1" dirty="0"/>
          </a:p>
          <a:p>
            <a:pPr algn="ctr"/>
            <a:endParaRPr lang="de-DE" dirty="0"/>
          </a:p>
          <a:p>
            <a:pPr algn="ctr"/>
            <a:r>
              <a:rPr lang="de-DE" dirty="0"/>
              <a:t>oder</a:t>
            </a:r>
          </a:p>
          <a:p>
            <a:endParaRPr lang="de-DE" dirty="0"/>
          </a:p>
          <a:p>
            <a:pPr algn="ctr"/>
            <a:r>
              <a:rPr lang="de-DE" i="1" dirty="0"/>
              <a:t>conda install tensorflow-</a:t>
            </a:r>
            <a:r>
              <a:rPr lang="de-DE" i="1" dirty="0" err="1"/>
              <a:t>gpu</a:t>
            </a:r>
            <a:endParaRPr lang="de-DE" i="1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5474288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57DE14B1-0CE8-415B-9BDC-1AA6828420F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err="1"/>
              <a:t>zugang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75C57FA-9914-4880-A0B9-47E4FAEED05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14770" y="1779662"/>
            <a:ext cx="8353424" cy="288032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Zwei Login-Gateways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Ermöglichen Zugriff auf die $WORK und $HOME Ordner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Verbindung zu Front-End-Knoten per </a:t>
            </a:r>
            <a:r>
              <a:rPr lang="de-DE" dirty="0" err="1"/>
              <a:t>ssh</a:t>
            </a: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Zusammengefasst: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B33FD5CF-10CF-4218-9F49-A8B44E998B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Hpc rechencluster der uhh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366A9C93-5B6C-46B8-B955-8A57EE19CAA3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FCCC6656-FBCD-4E89-A273-03E36398D660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9B89B07A-CEFE-4D1C-9C73-BC2C5756A64D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30</a:t>
            </a:fld>
            <a:endParaRPr lang="de-DE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E1F73444-3927-4D82-A4BD-447EE611ED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7722" y="1635646"/>
            <a:ext cx="4162425" cy="723900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A6EE71F1-C962-43C3-885B-AB182B5325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8624" y="2915427"/>
            <a:ext cx="1714500" cy="609600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D0950EA7-49FB-4213-A1EE-D7901D977B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400" y="4259932"/>
            <a:ext cx="8915400" cy="400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0904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49D09BDA-D4EE-453A-85E4-D9AF19A9675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Installation von anaconda + tensorflow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76158A2-7625-40B0-9C0E-ABC6C256025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14770" y="1779662"/>
            <a:ext cx="8599228" cy="288032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Download des </a:t>
            </a:r>
            <a:r>
              <a:rPr lang="de-DE" dirty="0">
                <a:hlinkClick r:id="rId2"/>
              </a:rPr>
              <a:t>Anaconda Installer</a:t>
            </a: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Installer muss per </a:t>
            </a:r>
            <a:r>
              <a:rPr lang="de-DE" dirty="0" err="1"/>
              <a:t>scp</a:t>
            </a:r>
            <a:r>
              <a:rPr lang="de-DE" dirty="0"/>
              <a:t> in den $WORK Ordner kopiert werden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Installation von Anaconda mit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7414A39C-A0A7-4CA0-B833-B80F466764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Hpc rechencluster der uhh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21F9611B-B0A3-4534-B5B0-5F66FF70E533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9CF47498-FAD1-4776-8C27-E15786A7EAEC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2F03EB9B-33DA-4497-AFB4-FC251C373B55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31</a:t>
            </a:fld>
            <a:endParaRPr lang="de-DE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7C6E1DC1-3F6E-4DC8-9B2E-02BA4C3B34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769" y="2886080"/>
            <a:ext cx="8871614" cy="667483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6E9D4BAA-C8D4-4EEB-A13E-687A67C75F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4588" y="4131915"/>
            <a:ext cx="5972175" cy="400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37466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762AA-0EB9-48D3-A893-D1DC445B07F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Installation von anaconda + tensorflow</a:t>
            </a:r>
          </a:p>
          <a:p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73B4351-2AEC-4A9B-B23E-6CADD52DBD5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14770" y="1779662"/>
            <a:ext cx="8599228" cy="288032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Pfad zu conda.sh in .</a:t>
            </a:r>
            <a:r>
              <a:rPr lang="de-DE" dirty="0" err="1"/>
              <a:t>bashrc</a:t>
            </a:r>
            <a:r>
              <a:rPr lang="de-DE" dirty="0"/>
              <a:t> Datei (im $HOME Ordner) hinterlegen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Aktivierung der Installation mit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Überprüfung der Installation mit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endParaRPr lang="de-DE" dirty="0"/>
          </a:p>
          <a:p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C37031C-0C32-482E-803D-FDECD2DB27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Hpc rechencluster der uhh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B3C14633-E262-4D75-94B7-98086B8A65C9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C8DF73E3-A1F1-4490-968F-D278B6A64D0B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788A0AFD-6914-45C3-9D83-1D9684B2A97B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32</a:t>
            </a:fld>
            <a:endParaRPr lang="de-DE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1E88839A-27F9-47A0-A6E6-81363FA494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925" y="2357437"/>
            <a:ext cx="8058150" cy="428625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3A3DF77D-71DB-46CD-8009-28AE521FD4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3226" y="3435846"/>
            <a:ext cx="2590800" cy="361950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7B93B5FF-9AAF-4369-A872-CA2CAD3C57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4048" y="3995694"/>
            <a:ext cx="1647825" cy="314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897067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762AA-0EB9-48D3-A893-D1DC445B07F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Installation von anaconda + tensorflow</a:t>
            </a:r>
          </a:p>
          <a:p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73B4351-2AEC-4A9B-B23E-6CADD52DBD5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14770" y="1779662"/>
            <a:ext cx="8599228" cy="288032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Einrichtung einer neuen Umgebung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Installation von </a:t>
            </a:r>
            <a:r>
              <a:rPr lang="de-DE" dirty="0" err="1"/>
              <a:t>Tenserflow-gpu</a:t>
            </a:r>
            <a:r>
              <a:rPr lang="de-DE" dirty="0"/>
              <a:t> und </a:t>
            </a:r>
            <a:r>
              <a:rPr lang="de-DE" dirty="0" err="1"/>
              <a:t>matplotlib</a:t>
            </a: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endParaRPr lang="de-DE" dirty="0"/>
          </a:p>
          <a:p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C37031C-0C32-482E-803D-FDECD2DB27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Hpc rechencluster der uhh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B3C14633-E262-4D75-94B7-98086B8A65C9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C8DF73E3-A1F1-4490-968F-D278B6A64D0B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788A0AFD-6914-45C3-9D83-1D9684B2A97B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33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8A0B9D1D-4333-4584-9A76-E9D53E5E71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4" y="2355726"/>
            <a:ext cx="5524500" cy="752475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12ABC708-1173-4111-9760-429F3DD5DD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6037" y="3795886"/>
            <a:ext cx="4486275" cy="695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356302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D223F4E9-9DD2-48AF-832E-DCB099758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Installation von anaconda + tensorflow</a:t>
            </a:r>
          </a:p>
          <a:p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87A8B4D-51D5-49A3-B542-9B4247412E4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14770" y="1995686"/>
            <a:ext cx="8389678" cy="2664296"/>
          </a:xfrm>
        </p:spPr>
        <p:txBody>
          <a:bodyPr/>
          <a:lstStyle/>
          <a:p>
            <a:pPr algn="ctr"/>
            <a:r>
              <a:rPr lang="de-DE" dirty="0"/>
              <a:t>In einer neuen Sitzung können Anaconda und die neue Umgebung wieder geladen werden: 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3D2305DB-13A3-4674-BFC9-78320CA68D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Hpc rechencluster der uhh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15C1A067-5F6E-47E0-92A0-DA46CF94823B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32E3024E-321B-4AD6-AE19-4561817790E0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7222B23-7EDD-4EAD-AEF4-595D7ABCD17A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34</a:t>
            </a:fld>
            <a:endParaRPr lang="de-DE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C3F87C0F-576F-4739-9096-F3750A3939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7971" y="3191075"/>
            <a:ext cx="3343275" cy="75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21576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B8B12A22-42E4-4413-AD46-722D7CB2364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Batch-verarbeitung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C48813D-840C-4A45-A10F-C1E1D3AF844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14770" y="1779662"/>
            <a:ext cx="8461686" cy="151216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Für einen </a:t>
            </a:r>
            <a:r>
              <a:rPr lang="de-DE" dirty="0" err="1"/>
              <a:t>compute</a:t>
            </a:r>
            <a:r>
              <a:rPr lang="de-DE" dirty="0"/>
              <a:t>-job auf einem der Rechenknoten muss das Batch-System verwendet werden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Auf Hummel wird SLURM verwendet</a:t>
            </a:r>
          </a:p>
          <a:p>
            <a:pPr lvl="1" indent="0">
              <a:buNone/>
            </a:pPr>
            <a:r>
              <a:rPr lang="de-DE" sz="2000" dirty="0"/>
              <a:t>(Simple Linux Utility for Resource management)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4566F8BA-F22B-46D0-9E08-90D2B875CB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Hpc rechencluster der uhh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818B784E-8329-4433-89F5-C48748FF88FC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5D495658-B8FE-49E8-BD47-5654FF3F5911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BEC2F41F-4517-4767-B0E5-5F6DA691A3D0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35</a:t>
            </a:fld>
            <a:endParaRPr lang="de-DE"/>
          </a:p>
        </p:txBody>
      </p:sp>
      <p:sp>
        <p:nvSpPr>
          <p:cNvPr id="9" name="Textplatzhalter 2">
            <a:extLst>
              <a:ext uri="{FF2B5EF4-FFF2-40B4-BE49-F238E27FC236}">
                <a16:creationId xmlns:a16="http://schemas.microsoft.com/office/drawing/2014/main" id="{9634FAC9-A7BF-4E83-A8A1-B12DD7208E55}"/>
              </a:ext>
            </a:extLst>
          </p:cNvPr>
          <p:cNvSpPr txBox="1">
            <a:spLocks/>
          </p:cNvSpPr>
          <p:nvPr/>
        </p:nvSpPr>
        <p:spPr>
          <a:xfrm>
            <a:off x="214769" y="3579862"/>
            <a:ext cx="8461686" cy="11384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TheSans UHH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600" kern="1200">
                <a:solidFill>
                  <a:schemeClr val="tx1"/>
                </a:solidFill>
                <a:latin typeface="TheSans UHH Bold Caps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600" kern="1200">
                <a:solidFill>
                  <a:schemeClr val="tx1"/>
                </a:solidFill>
                <a:latin typeface="TheSans UHH Bold Caps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600" kern="1200">
                <a:solidFill>
                  <a:schemeClr val="tx1"/>
                </a:solidFill>
                <a:latin typeface="TheSans UHH Bold Caps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600" kern="1200">
                <a:solidFill>
                  <a:schemeClr val="tx1"/>
                </a:solidFill>
                <a:latin typeface="TheSans UHH Bold Caps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/>
              <a:t>Dokumentation:  </a:t>
            </a:r>
            <a:r>
              <a:rPr lang="de-DE" sz="2000" dirty="0">
                <a:hlinkClick r:id="rId2"/>
              </a:rPr>
              <a:t>SLURM Website</a:t>
            </a:r>
            <a:endParaRPr lang="de-DE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/>
              <a:t>Jobs werden mit einem Job-Skript gestartet </a:t>
            </a:r>
          </a:p>
        </p:txBody>
      </p:sp>
    </p:spTree>
    <p:extLst>
      <p:ext uri="{BB962C8B-B14F-4D97-AF65-F5344CB8AC3E}">
        <p14:creationId xmlns:p14="http://schemas.microsoft.com/office/powerpoint/2010/main" val="252530217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15CB063F-6184-470D-82DF-F6C592AC488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Beispieljob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8B23A367-C0E1-495A-93FC-126F73C187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Hpc rechencluster der uhh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08BA3E48-935C-4AAC-AF2A-197E0FBDC8AF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28179D57-14C2-44D3-82F3-11B6CB1AFDB0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9FAD9916-C9A7-45B4-9D3F-75E8768B357A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36</a:t>
            </a:fld>
            <a:endParaRPr lang="de-DE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4427B74A-2DEA-4D80-B84A-857DD70230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780" y="1573332"/>
            <a:ext cx="1885950" cy="390525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D0A82BF4-9101-45C5-9F89-9350C54660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2598" y="1953240"/>
            <a:ext cx="5000625" cy="695325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877DCDE6-88F7-4C74-B990-A1BF6A783F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9850" y="2648565"/>
            <a:ext cx="4248150" cy="981075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DE913B47-452A-48B1-B534-AAEDEF9CE4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2585" y="3629640"/>
            <a:ext cx="7448550" cy="1057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86309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15CB063F-6184-470D-82DF-F6C592AC488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Beispieljob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8B23A367-C0E1-495A-93FC-126F73C187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Hpc rechencluster der uhh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08BA3E48-935C-4AAC-AF2A-197E0FBDC8AF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28179D57-14C2-44D3-82F3-11B6CB1AFDB0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9FAD9916-C9A7-45B4-9D3F-75E8768B357A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37</a:t>
            </a:fld>
            <a:endParaRPr lang="de-DE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E3E6F63D-25F2-4C79-929F-DAEE096A18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9621" y="1733998"/>
            <a:ext cx="3609975" cy="323850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D7DE8DCA-2A52-46A3-BF29-7643CB1608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9621" y="2238375"/>
            <a:ext cx="1057275" cy="333375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CA46703B-5693-4EA9-88AF-608361E035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9621" y="2702383"/>
            <a:ext cx="6257925" cy="1343025"/>
          </a:xfrm>
          <a:prstGeom prst="rect">
            <a:avLst/>
          </a:prstGeom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0CB9BCE9-2EB3-437A-9E25-FE06F83B89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6174" y="4277417"/>
            <a:ext cx="5638800" cy="352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204595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ABD6BC6F-2CA7-463B-B4B3-CC44620B905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Die wichtigsten </a:t>
            </a:r>
            <a:r>
              <a:rPr lang="de-DE" dirty="0" err="1"/>
              <a:t>slurm</a:t>
            </a:r>
            <a:r>
              <a:rPr lang="de-DE" dirty="0"/>
              <a:t>-befehle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DF95698-6FB1-4A9D-9CD1-76EC5A16739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14770" y="1779662"/>
            <a:ext cx="8599228" cy="2880320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b="0" i="0" u="none" strike="noStrike" baseline="0" dirty="0">
                <a:latin typeface="TheSans UHH" panose="020B0502050302020203" pitchFamily="34" charset="0"/>
              </a:rPr>
              <a:t>Um ein Job-Skript hochzuladen:</a:t>
            </a:r>
            <a:endParaRPr lang="de-DE" sz="2400" dirty="0">
              <a:latin typeface="TheSans UHH" panose="020B0502050302020203" pitchFamily="34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>
                <a:latin typeface="TheSans UHH" panose="020B0502050302020203" pitchFamily="34" charset="0"/>
              </a:rPr>
              <a:t>Um alle eigenen laufenden Jobs anzuzeigen: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de-DE" dirty="0">
              <a:latin typeface="TheSans UHH" panose="020B0502050302020203" pitchFamily="34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de-DE" dirty="0">
              <a:latin typeface="TheSans UHH" panose="020B0502050302020203" pitchFamily="34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>
                <a:latin typeface="TheSans UHH" panose="020B0502050302020203" pitchFamily="34" charset="0"/>
              </a:rPr>
              <a:t>Detaillierte Informationen: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de-DE" dirty="0">
              <a:latin typeface="TheSans UHH" panose="020B0502050302020203" pitchFamily="34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de-DE" dirty="0">
              <a:latin typeface="TheSans UHH" panose="020B0502050302020203" pitchFamily="34" charset="0"/>
            </a:endParaRP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B8F04FE6-E5B9-4B5E-9C9B-6D26F4BA94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Hpc rechencluster der uhh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1078D5AD-99CD-4295-B6F7-EDD7C004EE66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05E6DC11-1E43-4893-9CE0-5BC4AB2D0166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F7FAB86B-9ED7-45A2-941A-FF66C7217B9D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38</a:t>
            </a:fld>
            <a:endParaRPr lang="de-DE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0D822EC8-CDA9-4B8A-9676-796C11EEA1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6136" y="1851496"/>
            <a:ext cx="2886075" cy="428625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28A40B80-2634-4ACB-8E83-3A2ACA98E6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4519" y="2425230"/>
            <a:ext cx="2733675" cy="438150"/>
          </a:xfrm>
          <a:prstGeom prst="rect">
            <a:avLst/>
          </a:prstGeom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3B21AF79-B714-4F30-92B4-7890232439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65" y="3129124"/>
            <a:ext cx="9144000" cy="584511"/>
          </a:xfrm>
          <a:prstGeom prst="rect">
            <a:avLst/>
          </a:prstGeom>
        </p:spPr>
      </p:pic>
      <p:pic>
        <p:nvPicPr>
          <p:cNvPr id="20" name="Grafik 19">
            <a:extLst>
              <a:ext uri="{FF2B5EF4-FFF2-40B4-BE49-F238E27FC236}">
                <a16:creationId xmlns:a16="http://schemas.microsoft.com/office/drawing/2014/main" id="{3C0B88BA-0679-4D64-9A64-7D56E5F893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57305" y="3924871"/>
            <a:ext cx="3971925" cy="52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459511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ABD6BC6F-2CA7-463B-B4B3-CC44620B905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Die wichtigsten </a:t>
            </a:r>
            <a:r>
              <a:rPr lang="de-DE" dirty="0" err="1"/>
              <a:t>slurm</a:t>
            </a:r>
            <a:r>
              <a:rPr lang="de-DE" dirty="0"/>
              <a:t>-befehle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DF95698-6FB1-4A9D-9CD1-76EC5A16739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14770" y="1779662"/>
            <a:ext cx="5581366" cy="2880320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>
                <a:latin typeface="TheSans UHH" panose="020B0502050302020203" pitchFamily="34" charset="0"/>
              </a:rPr>
              <a:t>Um einen Job abzubrechen: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>
                <a:latin typeface="TheSans UHH" panose="020B0502050302020203" pitchFamily="34" charset="0"/>
              </a:rPr>
              <a:t>Um einen Job bei einem automatischen Abbruch nicht erneut zu starten: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de-DE" dirty="0">
              <a:latin typeface="TheSans UHH" panose="020B0502050302020203" pitchFamily="34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>
                <a:latin typeface="TheSans UHH" panose="020B0502050302020203" pitchFamily="34" charset="0"/>
              </a:rPr>
              <a:t>Oder im Skript: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de-DE" dirty="0">
              <a:latin typeface="TheSans UHH" panose="020B0502050302020203" pitchFamily="34" charset="0"/>
            </a:endParaRP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B8F04FE6-E5B9-4B5E-9C9B-6D26F4BA94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Hpc rechencluster der uhh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1078D5AD-99CD-4295-B6F7-EDD7C004EE66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05E6DC11-1E43-4893-9CE0-5BC4AB2D0166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F7FAB86B-9ED7-45A2-941A-FF66C7217B9D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39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43022842-7E10-4294-A5E4-F77174DA62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1376" y="1917712"/>
            <a:ext cx="2390775" cy="400050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713C6B71-7C48-4BA0-83FA-A48A3A4A08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21186" y="3436021"/>
            <a:ext cx="4981575" cy="409575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DBE74D7D-45A5-41DD-8DE0-E0BDE08B3D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21186" y="3940567"/>
            <a:ext cx="3305175" cy="390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87650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F8930981-B93D-4730-8410-3E649434344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Gpu unterstützung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FB1075A-949C-4C05-B22B-A738751F0EF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14770" y="1781808"/>
            <a:ext cx="8084506" cy="2880320"/>
          </a:xfrm>
        </p:spPr>
        <p:txBody>
          <a:bodyPr/>
          <a:lstStyle/>
          <a:p>
            <a:pPr algn="ctr"/>
            <a:r>
              <a:rPr lang="de-DE" dirty="0" err="1"/>
              <a:t>TensorFlow</a:t>
            </a:r>
            <a:r>
              <a:rPr lang="de-DE" dirty="0"/>
              <a:t> Code läuft ohne zusätzlichen Befehle auf CUDA-fähigen Grafikkarten:</a:t>
            </a:r>
          </a:p>
          <a:p>
            <a:pPr algn="ctr"/>
            <a:endParaRPr lang="de-DE" dirty="0"/>
          </a:p>
          <a:p>
            <a:pPr marL="342900" indent="-342900" algn="ctr">
              <a:buFontTx/>
              <a:buChar char="-"/>
            </a:pPr>
            <a:r>
              <a:rPr lang="de-DE" dirty="0"/>
              <a:t>NVIDIA GPU der G8x-Generation oder neuer</a:t>
            </a:r>
          </a:p>
          <a:p>
            <a:pPr marL="342900" indent="-342900" algn="ctr">
              <a:buFontTx/>
              <a:buChar char="-"/>
            </a:pPr>
            <a:r>
              <a:rPr lang="de-DE" dirty="0"/>
              <a:t>Alle Karten der </a:t>
            </a:r>
            <a:r>
              <a:rPr lang="de-DE" dirty="0" err="1"/>
              <a:t>GeForce</a:t>
            </a:r>
            <a:r>
              <a:rPr lang="de-DE" dirty="0"/>
              <a:t>, Quadro und Tesla Reihen</a:t>
            </a:r>
          </a:p>
          <a:p>
            <a:pPr marL="342900" indent="-342900" algn="ctr">
              <a:buFontTx/>
              <a:buChar char="-"/>
            </a:pPr>
            <a:endParaRPr lang="de-DE" dirty="0"/>
          </a:p>
          <a:p>
            <a:pPr algn="ctr"/>
            <a:r>
              <a:rPr lang="de-DE" dirty="0"/>
              <a:t>Ansonsten wird die CPU verwendet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4A14119C-FF56-4110-B3DC-03CA685483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Einführung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C86E4B3D-8516-4535-B7E2-0D798B4552DC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D3544014-9211-4668-A708-356231F0EB4A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1DD456D0-AF10-4A2F-96A7-DA255D1E6B54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861036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B25F4571-4539-4A07-A395-7251850867E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err="1"/>
              <a:t>Cpu</a:t>
            </a:r>
            <a:r>
              <a:rPr lang="de-DE" dirty="0"/>
              <a:t> </a:t>
            </a:r>
            <a:r>
              <a:rPr lang="de-DE" dirty="0" err="1"/>
              <a:t>partitionen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DE2E107-340F-45CD-B12E-B2E70D2598A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14770" y="1779662"/>
            <a:ext cx="7957630" cy="194421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Bis auf die Spezial-Knoten: Alle </a:t>
            </a:r>
            <a:r>
              <a:rPr lang="de-DE" dirty="0" err="1"/>
              <a:t>Compute</a:t>
            </a:r>
            <a:r>
              <a:rPr lang="de-DE" dirty="0"/>
              <a:t>-Knoten 2 CPUs vom Typ Intel Xeon E5-2630v3 – Je CPU:</a:t>
            </a:r>
          </a:p>
          <a:p>
            <a:pPr marL="1085850" lvl="1" indent="-342900"/>
            <a:r>
              <a:rPr lang="de-DE" sz="2000" dirty="0"/>
              <a:t>8 Rechenkerne</a:t>
            </a:r>
          </a:p>
          <a:p>
            <a:pPr marL="1085850" lvl="1" indent="-342900"/>
            <a:r>
              <a:rPr lang="de-DE" sz="2000" dirty="0"/>
              <a:t>Grundfrequenz 2,4 GHz</a:t>
            </a:r>
          </a:p>
          <a:p>
            <a:pPr marL="1085850" lvl="1" indent="-342900"/>
            <a:r>
              <a:rPr lang="de-DE" sz="2000" dirty="0"/>
              <a:t>L3-Cache 20 Mbyte</a:t>
            </a:r>
          </a:p>
          <a:p>
            <a:pPr lvl="1" indent="0">
              <a:buNone/>
            </a:pPr>
            <a:endParaRPr lang="de-DE" sz="2000" dirty="0"/>
          </a:p>
          <a:p>
            <a:pPr lvl="1" indent="0">
              <a:buNone/>
            </a:pPr>
            <a:endParaRPr lang="de-DE" sz="2000" dirty="0"/>
          </a:p>
          <a:p>
            <a:pPr lvl="1" indent="0">
              <a:buNone/>
            </a:pPr>
            <a:endParaRPr lang="de-DE" sz="2000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2DBE461D-5972-40AE-B18C-8680DD1B53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Hpc rechencluster der uhh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626BDC37-2CE5-4B8B-AF64-C6EEEE315BD5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380BD987-5EE6-4D9A-B2A1-9FA8E4A2A5A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A6502FCB-B068-44F3-BE05-5620B9CB8FB6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40</a:t>
            </a:fld>
            <a:endParaRPr lang="de-DE"/>
          </a:p>
        </p:txBody>
      </p:sp>
      <p:sp>
        <p:nvSpPr>
          <p:cNvPr id="9" name="Textplatzhalter 2">
            <a:extLst>
              <a:ext uri="{FF2B5EF4-FFF2-40B4-BE49-F238E27FC236}">
                <a16:creationId xmlns:a16="http://schemas.microsoft.com/office/drawing/2014/main" id="{06E164B8-9D0B-40A8-97D5-5DA84AAAF98C}"/>
              </a:ext>
            </a:extLst>
          </p:cNvPr>
          <p:cNvSpPr txBox="1">
            <a:spLocks/>
          </p:cNvSpPr>
          <p:nvPr/>
        </p:nvSpPr>
        <p:spPr>
          <a:xfrm>
            <a:off x="214770" y="3934344"/>
            <a:ext cx="7957630" cy="19442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TheSans UHH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600" kern="1200">
                <a:solidFill>
                  <a:schemeClr val="tx1"/>
                </a:solidFill>
                <a:latin typeface="TheSans UHH Bold Caps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600" kern="1200">
                <a:solidFill>
                  <a:schemeClr val="tx1"/>
                </a:solidFill>
                <a:latin typeface="TheSans UHH Bold Caps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600" kern="1200">
                <a:solidFill>
                  <a:schemeClr val="tx1"/>
                </a:solidFill>
                <a:latin typeface="TheSans UHH Bold Caps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600" kern="1200">
                <a:solidFill>
                  <a:schemeClr val="tx1"/>
                </a:solidFill>
                <a:latin typeface="TheSans UHH Bold Caps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/>
              <a:t>Es </a:t>
            </a:r>
            <a:r>
              <a:rPr lang="de-DE" dirty="0"/>
              <a:t>sind 3 </a:t>
            </a:r>
            <a:r>
              <a:rPr lang="de-DE" dirty="0" err="1"/>
              <a:t>unterscheidliche</a:t>
            </a:r>
            <a:r>
              <a:rPr lang="de-DE" dirty="0"/>
              <a:t> CPU-Partitionen zur Verfügung</a:t>
            </a:r>
            <a:endParaRPr lang="de-DE" sz="2000" dirty="0"/>
          </a:p>
          <a:p>
            <a:pPr lvl="1" indent="0">
              <a:buFont typeface="Arial"/>
              <a:buNone/>
            </a:pPr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182957222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AFAD3720-0169-49CD-A2E0-41F28CEDDC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err="1"/>
              <a:t>Cpu</a:t>
            </a:r>
            <a:r>
              <a:rPr lang="de-DE" dirty="0"/>
              <a:t> </a:t>
            </a:r>
            <a:r>
              <a:rPr lang="de-DE" dirty="0" err="1"/>
              <a:t>partitionen</a:t>
            </a:r>
            <a:endParaRPr lang="de-DE" dirty="0"/>
          </a:p>
          <a:p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7ED372F-EB1F-43BF-B8F6-51B1BD99CC8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11560" y="1815579"/>
            <a:ext cx="4174770" cy="2880320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de-DE" b="1" dirty="0"/>
              <a:t>Standard-Partition</a:t>
            </a:r>
          </a:p>
          <a:p>
            <a:pPr marL="0" lvl="1" indent="0">
              <a:buNone/>
            </a:pPr>
            <a:r>
              <a:rPr lang="de-DE" sz="1800" dirty="0">
                <a:latin typeface="TheSans UHH"/>
              </a:rPr>
              <a:t>	316 Knoten (node1 bis </a:t>
            </a:r>
            <a:r>
              <a:rPr lang="de-DE" sz="1800" dirty="0" err="1">
                <a:latin typeface="TheSans UHH"/>
              </a:rPr>
              <a:t>node</a:t>
            </a:r>
            <a:r>
              <a:rPr lang="de-DE" sz="1800" dirty="0">
                <a:latin typeface="TheSans UHH"/>
              </a:rPr>
              <a:t> 316) </a:t>
            </a:r>
          </a:p>
          <a:p>
            <a:pPr marL="0" lvl="1" indent="0">
              <a:buNone/>
            </a:pPr>
            <a:r>
              <a:rPr lang="de-DE" sz="1800" dirty="0">
                <a:latin typeface="TheSans UHH"/>
              </a:rPr>
              <a:t>	jeweils 64 </a:t>
            </a:r>
            <a:r>
              <a:rPr lang="de-DE" sz="1800" dirty="0" err="1">
                <a:latin typeface="TheSans UHH"/>
              </a:rPr>
              <a:t>Gbyte</a:t>
            </a:r>
            <a:r>
              <a:rPr lang="de-DE" sz="1800" dirty="0">
                <a:latin typeface="TheSans UHH"/>
              </a:rPr>
              <a:t> Hauptspeicher</a:t>
            </a:r>
          </a:p>
          <a:p>
            <a:pPr marL="0" lvl="1" indent="0">
              <a:buNone/>
            </a:pPr>
            <a:endParaRPr lang="de-DE" sz="1800" dirty="0">
              <a:latin typeface="TheSans UHH"/>
            </a:endParaRPr>
          </a:p>
          <a:p>
            <a:pPr marL="0" lvl="1" indent="0">
              <a:buNone/>
            </a:pPr>
            <a:endParaRPr lang="de-DE" sz="1800" dirty="0">
              <a:latin typeface="TheSans UHH"/>
            </a:endParaRPr>
          </a:p>
          <a:p>
            <a:r>
              <a:rPr lang="de-DE" b="1" dirty="0"/>
              <a:t>3.	Spezial-Partition</a:t>
            </a:r>
          </a:p>
          <a:p>
            <a:pPr marL="0" lvl="1" indent="0">
              <a:buNone/>
            </a:pPr>
            <a:r>
              <a:rPr lang="de-DE" sz="1800" dirty="0">
                <a:latin typeface="TheSans UHH"/>
              </a:rPr>
              <a:t>	2 Knoten (node395 bis </a:t>
            </a:r>
            <a:r>
              <a:rPr lang="de-DE" sz="1800" dirty="0" err="1">
                <a:latin typeface="TheSans UHH"/>
              </a:rPr>
              <a:t>node</a:t>
            </a:r>
            <a:r>
              <a:rPr lang="de-DE" sz="1800" dirty="0">
                <a:latin typeface="TheSans UHH"/>
              </a:rPr>
              <a:t> 396) </a:t>
            </a:r>
          </a:p>
          <a:p>
            <a:pPr marL="0" lvl="1" indent="0">
              <a:buNone/>
            </a:pPr>
            <a:r>
              <a:rPr lang="de-DE" sz="1800" dirty="0">
                <a:latin typeface="TheSans UHH"/>
              </a:rPr>
              <a:t>	jeweils 1024 </a:t>
            </a:r>
            <a:r>
              <a:rPr lang="de-DE" sz="1800" dirty="0" err="1">
                <a:latin typeface="TheSans UHH"/>
              </a:rPr>
              <a:t>Gbyte</a:t>
            </a:r>
            <a:r>
              <a:rPr lang="de-DE" sz="1800" dirty="0">
                <a:latin typeface="TheSans UHH"/>
              </a:rPr>
              <a:t> Hauptspeicher</a:t>
            </a:r>
          </a:p>
          <a:p>
            <a:pPr marL="0" lvl="1" indent="0">
              <a:buNone/>
            </a:pPr>
            <a:endParaRPr lang="de-DE" sz="1800" dirty="0">
              <a:latin typeface="TheSans UHH"/>
            </a:endParaRP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74A4ABF0-0490-4BDB-9D6A-535544C93E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Hpc rechencluster der uhh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29D998B3-5EFA-4B0F-B819-7C0EA45A812D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6C150D66-0F30-4F13-8C80-8784559CC5E5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368717B1-52CD-4F0B-BDE0-5B12F3DA1668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41</a:t>
            </a:fld>
            <a:endParaRPr lang="de-DE"/>
          </a:p>
        </p:txBody>
      </p:sp>
      <p:sp>
        <p:nvSpPr>
          <p:cNvPr id="9" name="Textplatzhalter 2">
            <a:extLst>
              <a:ext uri="{FF2B5EF4-FFF2-40B4-BE49-F238E27FC236}">
                <a16:creationId xmlns:a16="http://schemas.microsoft.com/office/drawing/2014/main" id="{2B2C0F27-6C60-48F5-9338-A2151B417B0C}"/>
              </a:ext>
            </a:extLst>
          </p:cNvPr>
          <p:cNvSpPr txBox="1">
            <a:spLocks/>
          </p:cNvSpPr>
          <p:nvPr/>
        </p:nvSpPr>
        <p:spPr>
          <a:xfrm>
            <a:off x="4649422" y="2571750"/>
            <a:ext cx="4174770" cy="14401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TheSans UHH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600" kern="1200">
                <a:solidFill>
                  <a:schemeClr val="tx1"/>
                </a:solidFill>
                <a:latin typeface="TheSans UHH Bold Caps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600" kern="1200">
                <a:solidFill>
                  <a:schemeClr val="tx1"/>
                </a:solidFill>
                <a:latin typeface="TheSans UHH Bold Caps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600" kern="1200">
                <a:solidFill>
                  <a:schemeClr val="tx1"/>
                </a:solidFill>
                <a:latin typeface="TheSans UHH Bold Caps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600" kern="1200">
                <a:solidFill>
                  <a:schemeClr val="tx1"/>
                </a:solidFill>
                <a:latin typeface="TheSans UHH Bold Caps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b="1" dirty="0"/>
              <a:t>2.	Große Partition</a:t>
            </a:r>
          </a:p>
          <a:p>
            <a:pPr marL="0" lvl="1" indent="0">
              <a:buNone/>
            </a:pPr>
            <a:r>
              <a:rPr lang="de-DE" sz="1800" dirty="0">
                <a:latin typeface="TheSans UHH"/>
              </a:rPr>
              <a:t>	24 Knoten (node371 bis </a:t>
            </a:r>
            <a:r>
              <a:rPr lang="de-DE" sz="1800" dirty="0" err="1">
                <a:latin typeface="TheSans UHH"/>
              </a:rPr>
              <a:t>node</a:t>
            </a:r>
            <a:r>
              <a:rPr lang="de-DE" sz="1800" dirty="0">
                <a:latin typeface="TheSans UHH"/>
              </a:rPr>
              <a:t> 394) </a:t>
            </a:r>
          </a:p>
          <a:p>
            <a:pPr marL="0" lvl="1" indent="0">
              <a:buNone/>
            </a:pPr>
            <a:r>
              <a:rPr lang="de-DE" sz="1800" dirty="0">
                <a:latin typeface="TheSans UHH"/>
              </a:rPr>
              <a:t>	jeweils 256 </a:t>
            </a:r>
            <a:r>
              <a:rPr lang="de-DE" sz="1800" dirty="0" err="1">
                <a:latin typeface="TheSans UHH"/>
              </a:rPr>
              <a:t>Gbyte</a:t>
            </a:r>
            <a:r>
              <a:rPr lang="de-DE" sz="1800" dirty="0">
                <a:latin typeface="TheSans UHH"/>
              </a:rPr>
              <a:t> Hauptspeicher</a:t>
            </a:r>
          </a:p>
          <a:p>
            <a:pPr marL="0" lvl="1" indent="0">
              <a:buFont typeface="Arial"/>
              <a:buNone/>
            </a:pPr>
            <a:endParaRPr lang="de-DE" sz="1800" dirty="0">
              <a:latin typeface="TheSans UHH"/>
            </a:endParaRPr>
          </a:p>
        </p:txBody>
      </p:sp>
    </p:spTree>
    <p:extLst>
      <p:ext uri="{BB962C8B-B14F-4D97-AF65-F5344CB8AC3E}">
        <p14:creationId xmlns:p14="http://schemas.microsoft.com/office/powerpoint/2010/main" val="287828058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B59E89EA-7E34-4C92-A65D-447FFEAE8AF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Gpu </a:t>
            </a:r>
            <a:r>
              <a:rPr lang="de-DE" dirty="0" err="1"/>
              <a:t>partition</a:t>
            </a:r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DC9423ED-EE5A-4E0D-B242-826FBC7705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Hpc rechencluster der uhh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89000DB6-2553-4615-8FEF-97B075EC7DC4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7DDC271A-D19A-4C03-9D48-50D8ECAAE575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D603FD86-3844-4924-B614-28830BEFBAEB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42</a:t>
            </a:fld>
            <a:endParaRPr lang="de-DE"/>
          </a:p>
        </p:txBody>
      </p:sp>
      <p:sp>
        <p:nvSpPr>
          <p:cNvPr id="9" name="Textplatzhalter 2">
            <a:extLst>
              <a:ext uri="{FF2B5EF4-FFF2-40B4-BE49-F238E27FC236}">
                <a16:creationId xmlns:a16="http://schemas.microsoft.com/office/drawing/2014/main" id="{33311DC7-7105-41BE-A879-D1BBDB19121C}"/>
              </a:ext>
            </a:extLst>
          </p:cNvPr>
          <p:cNvSpPr txBox="1">
            <a:spLocks/>
          </p:cNvSpPr>
          <p:nvPr/>
        </p:nvSpPr>
        <p:spPr>
          <a:xfrm>
            <a:off x="4130319" y="3498828"/>
            <a:ext cx="4174770" cy="14401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TheSans UHH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600" kern="1200">
                <a:solidFill>
                  <a:schemeClr val="tx1"/>
                </a:solidFill>
                <a:latin typeface="TheSans UHH Bold Caps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600" kern="1200">
                <a:solidFill>
                  <a:schemeClr val="tx1"/>
                </a:solidFill>
                <a:latin typeface="TheSans UHH Bold Caps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600" kern="1200">
                <a:solidFill>
                  <a:schemeClr val="tx1"/>
                </a:solidFill>
                <a:latin typeface="TheSans UHH Bold Caps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600" kern="1200">
                <a:solidFill>
                  <a:schemeClr val="tx1"/>
                </a:solidFill>
                <a:latin typeface="TheSans UHH Bold Caps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None/>
            </a:pPr>
            <a:r>
              <a:rPr lang="de-DE" sz="2000" b="1" dirty="0">
                <a:latin typeface="TheSans UHH"/>
              </a:rPr>
              <a:t>GPU Partition</a:t>
            </a:r>
          </a:p>
          <a:p>
            <a:pPr marL="0" lvl="1" indent="0">
              <a:buNone/>
            </a:pPr>
            <a:r>
              <a:rPr lang="de-DE" sz="1800" dirty="0">
                <a:latin typeface="TheSans UHH"/>
              </a:rPr>
              <a:t>	54 Knoten (node317 bis </a:t>
            </a:r>
            <a:r>
              <a:rPr lang="de-DE" sz="1800" dirty="0" err="1">
                <a:latin typeface="TheSans UHH"/>
              </a:rPr>
              <a:t>node</a:t>
            </a:r>
            <a:r>
              <a:rPr lang="de-DE" sz="1800" dirty="0">
                <a:latin typeface="TheSans UHH"/>
              </a:rPr>
              <a:t> 370) </a:t>
            </a:r>
          </a:p>
          <a:p>
            <a:pPr marL="0" lvl="1" indent="0">
              <a:buNone/>
            </a:pPr>
            <a:r>
              <a:rPr lang="de-DE" sz="1800" dirty="0">
                <a:latin typeface="TheSans UHH"/>
              </a:rPr>
              <a:t>	Jeweils 64 </a:t>
            </a:r>
            <a:r>
              <a:rPr lang="de-DE" sz="1800" dirty="0" err="1">
                <a:latin typeface="TheSans UHH"/>
              </a:rPr>
              <a:t>Gbyte</a:t>
            </a:r>
            <a:r>
              <a:rPr lang="de-DE" sz="1800" dirty="0">
                <a:latin typeface="TheSans UHH"/>
              </a:rPr>
              <a:t> Hauptspeicher</a:t>
            </a:r>
          </a:p>
          <a:p>
            <a:pPr marL="0" lvl="1" indent="0">
              <a:buFont typeface="Arial"/>
              <a:buNone/>
            </a:pPr>
            <a:endParaRPr lang="de-DE" sz="1800" dirty="0">
              <a:latin typeface="TheSans UHH"/>
            </a:endParaRPr>
          </a:p>
        </p:txBody>
      </p:sp>
      <p:sp>
        <p:nvSpPr>
          <p:cNvPr id="10" name="Textplatzhalter 2">
            <a:extLst>
              <a:ext uri="{FF2B5EF4-FFF2-40B4-BE49-F238E27FC236}">
                <a16:creationId xmlns:a16="http://schemas.microsoft.com/office/drawing/2014/main" id="{F5B1E374-EB19-49CB-B719-A81C16722A6C}"/>
              </a:ext>
            </a:extLst>
          </p:cNvPr>
          <p:cNvSpPr txBox="1">
            <a:spLocks/>
          </p:cNvSpPr>
          <p:nvPr/>
        </p:nvSpPr>
        <p:spPr>
          <a:xfrm>
            <a:off x="266892" y="1895252"/>
            <a:ext cx="7957630" cy="19442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TheSans UHH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600" kern="1200">
                <a:solidFill>
                  <a:schemeClr val="tx1"/>
                </a:solidFill>
                <a:latin typeface="TheSans UHH Bold Caps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600" kern="1200">
                <a:solidFill>
                  <a:schemeClr val="tx1"/>
                </a:solidFill>
                <a:latin typeface="TheSans UHH Bold Caps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600" kern="1200">
                <a:solidFill>
                  <a:schemeClr val="tx1"/>
                </a:solidFill>
                <a:latin typeface="TheSans UHH Bold Caps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600" kern="1200">
                <a:solidFill>
                  <a:schemeClr val="tx1"/>
                </a:solidFill>
                <a:latin typeface="TheSans UHH Bold Caps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4992 NVIDIA CUDA-Cores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/>
              <a:t>24 </a:t>
            </a:r>
            <a:r>
              <a:rPr lang="de-DE" sz="2000" dirty="0" err="1"/>
              <a:t>Gbyte</a:t>
            </a:r>
            <a:r>
              <a:rPr lang="de-DE" sz="2000" dirty="0"/>
              <a:t> GDDR5 Speicher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Speicher-Bandbreite von 480 </a:t>
            </a:r>
            <a:r>
              <a:rPr lang="de-DE" dirty="0" err="1"/>
              <a:t>Gbyte</a:t>
            </a:r>
            <a:r>
              <a:rPr lang="de-DE" dirty="0"/>
              <a:t>/s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 err="1"/>
              <a:t>Grudfreque</a:t>
            </a:r>
            <a:r>
              <a:rPr lang="de-DE" dirty="0" err="1"/>
              <a:t>nz</a:t>
            </a:r>
            <a:r>
              <a:rPr lang="de-DE" dirty="0"/>
              <a:t> 562 MHz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/>
              <a:t>Boost-Freque</a:t>
            </a:r>
            <a:r>
              <a:rPr lang="de-DE" dirty="0"/>
              <a:t>nz 824 MHz</a:t>
            </a:r>
            <a:endParaRPr lang="de-DE" sz="2000" dirty="0"/>
          </a:p>
          <a:p>
            <a:pPr lvl="1" indent="0">
              <a:buFont typeface="Arial"/>
              <a:buNone/>
            </a:pPr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82779738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57372AED-5415-4D3E-9D6D-C1F6BAEB80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Gpu Parallelisierung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B9BAE62-0D07-4BC0-BB54-D3A3427E17E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14770" y="1779662"/>
            <a:ext cx="8599228" cy="288032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Parallelisierung der GPUs wird mithilfe von </a:t>
            </a:r>
            <a:r>
              <a:rPr lang="de-DE" dirty="0" err="1"/>
              <a:t>OpenMPI</a:t>
            </a:r>
            <a:r>
              <a:rPr lang="de-DE" dirty="0"/>
              <a:t> gesteuert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Zunächst muss die Umgebung mit </a:t>
            </a:r>
            <a:r>
              <a:rPr lang="de-DE" dirty="0" err="1"/>
              <a:t>OpenMPI</a:t>
            </a:r>
            <a:r>
              <a:rPr lang="de-DE" dirty="0"/>
              <a:t> und dem </a:t>
            </a:r>
            <a:r>
              <a:rPr lang="de-DE" dirty="0" err="1"/>
              <a:t>Cuda</a:t>
            </a:r>
            <a:r>
              <a:rPr lang="de-DE" dirty="0"/>
              <a:t>-Modul geladen werden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6C524B5E-8AFC-4DD7-AF02-60F6B06EC8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8879939E-EFF1-4743-A0E7-E5FA9CD1C45B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CE78E662-7DCA-44DF-BEF3-D8133E6B9750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581A86D5-0FDD-4FB2-9C6D-992B3C54B854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43</a:t>
            </a:fld>
            <a:endParaRPr lang="de-DE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928EA66A-FEFB-4EE1-ABD0-1D92FA7F47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3304767"/>
            <a:ext cx="626745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62686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5C7AD00-B52E-4136-9704-97DAE70AB9E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Der </a:t>
            </a:r>
            <a:r>
              <a:rPr lang="de-DE" dirty="0" err="1"/>
              <a:t>sdss</a:t>
            </a:r>
            <a:r>
              <a:rPr lang="de-DE" dirty="0"/>
              <a:t> </a:t>
            </a:r>
            <a:r>
              <a:rPr lang="de-DE" dirty="0" err="1"/>
              <a:t>katalog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641D863-1476-4A15-8692-FC7F714BAF4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42576" y="1779662"/>
            <a:ext cx="8325618" cy="288032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Sloan Digital Sky Survey (SDSS)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2004 begonnenes Projekt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Vermessung des Himmels in 5 Wellenlängenbereichen (u, r, g, i, z)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Teleskop mit 2.5m Hauptspiegeldurchmesser am Apache Point </a:t>
            </a:r>
            <a:r>
              <a:rPr lang="de-DE" dirty="0" err="1"/>
              <a:t>Obversatory</a:t>
            </a:r>
            <a:r>
              <a:rPr lang="de-DE" dirty="0"/>
              <a:t> in New Mexiko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12. Datenrelease beinhaltet mehr als 4 Millionen Spektren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Zugriff auf Daten z.B. über den </a:t>
            </a:r>
            <a:r>
              <a:rPr lang="de-DE" dirty="0" err="1"/>
              <a:t>Sience</a:t>
            </a:r>
            <a:r>
              <a:rPr lang="de-DE" dirty="0"/>
              <a:t> Archive Server (SAS) oder den </a:t>
            </a:r>
            <a:r>
              <a:rPr lang="de-DE" dirty="0" err="1"/>
              <a:t>Skyserver</a:t>
            </a:r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9CB68C8B-D6CD-4C20-8622-280C5785CC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Klassifizierung von </a:t>
            </a:r>
            <a:r>
              <a:rPr lang="de-DE" dirty="0" err="1"/>
              <a:t>sdss</a:t>
            </a:r>
            <a:r>
              <a:rPr lang="de-DE" dirty="0"/>
              <a:t> </a:t>
            </a:r>
            <a:r>
              <a:rPr lang="de-DE" dirty="0" err="1"/>
              <a:t>spektraldaten</a:t>
            </a:r>
            <a:endParaRPr lang="de-DE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012A0721-C7EC-463B-866F-A3DF8375C598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A0B9367A-FBAB-45A2-BB62-B3E9BE44E483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36A9CB74-E0DE-4311-B247-EC8C87C795C4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44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671723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34DB5D6B-7A7B-4227-A708-7F601B4908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Klassifizierung von </a:t>
            </a:r>
            <a:r>
              <a:rPr lang="de-DE" dirty="0" err="1"/>
              <a:t>sdss</a:t>
            </a:r>
            <a:r>
              <a:rPr lang="de-DE" dirty="0"/>
              <a:t> </a:t>
            </a:r>
            <a:r>
              <a:rPr lang="de-DE" dirty="0" err="1"/>
              <a:t>spektraldaten</a:t>
            </a:r>
            <a:endParaRPr lang="de-DE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DC7DC701-A580-40EE-90E6-9DD13B9AACAC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14A906BE-7F6F-41E7-A8FD-37D67ED00B7F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80B31DA2-5E93-4D4A-BCC3-A97DC1130E25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45</a:t>
            </a:fld>
            <a:endParaRPr lang="de-DE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F5AF7B40-4F8E-4FDD-91C0-66CB44A36A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60326"/>
            <a:ext cx="3743325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56C14F05-3B59-435B-BB7A-ECE60253E3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463799"/>
            <a:ext cx="3771900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BC839673-0D8C-4854-8C4C-C3D0DAC0EE24}"/>
              </a:ext>
            </a:extLst>
          </p:cNvPr>
          <p:cNvSpPr txBox="1"/>
          <p:nvPr/>
        </p:nvSpPr>
        <p:spPr>
          <a:xfrm>
            <a:off x="1763688" y="4119624"/>
            <a:ext cx="15183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>
                <a:latin typeface="TheSans UHH" panose="020B0502050302020203" pitchFamily="34" charset="0"/>
              </a:rPr>
              <a:t>Klasse: Galaxie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8BD6F623-15D4-4E8F-AC54-37BED7582D4D}"/>
              </a:ext>
            </a:extLst>
          </p:cNvPr>
          <p:cNvSpPr txBox="1"/>
          <p:nvPr/>
        </p:nvSpPr>
        <p:spPr>
          <a:xfrm>
            <a:off x="6300192" y="4130799"/>
            <a:ext cx="13227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>
                <a:latin typeface="TheSans UHH" panose="020B0502050302020203" pitchFamily="34" charset="0"/>
              </a:rPr>
              <a:t>Klasse: Stern</a:t>
            </a:r>
          </a:p>
        </p:txBody>
      </p:sp>
    </p:spTree>
    <p:extLst>
      <p:ext uri="{BB962C8B-B14F-4D97-AF65-F5344CB8AC3E}">
        <p14:creationId xmlns:p14="http://schemas.microsoft.com/office/powerpoint/2010/main" val="137148295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E0153DE4-E40A-4D41-9821-8E8ECEC80A7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Dr12 </a:t>
            </a:r>
            <a:r>
              <a:rPr lang="de-DE" dirty="0" err="1"/>
              <a:t>science</a:t>
            </a:r>
            <a:r>
              <a:rPr lang="de-DE" dirty="0"/>
              <a:t> </a:t>
            </a:r>
            <a:r>
              <a:rPr lang="de-DE" dirty="0" err="1"/>
              <a:t>archieve</a:t>
            </a:r>
            <a:r>
              <a:rPr lang="de-DE" dirty="0"/>
              <a:t> </a:t>
            </a:r>
            <a:r>
              <a:rPr lang="de-DE" dirty="0" err="1"/>
              <a:t>server</a:t>
            </a:r>
            <a:r>
              <a:rPr lang="de-DE" dirty="0"/>
              <a:t> (</a:t>
            </a:r>
            <a:r>
              <a:rPr lang="de-DE" dirty="0" err="1"/>
              <a:t>sAS</a:t>
            </a:r>
            <a:r>
              <a:rPr lang="de-DE" dirty="0"/>
              <a:t>)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3B90F09-2712-4F3C-9557-150E133BC0A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14770" y="1779662"/>
            <a:ext cx="7957630" cy="316835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Zugriff über die </a:t>
            </a:r>
            <a:r>
              <a:rPr lang="de-DE" dirty="0" err="1">
                <a:hlinkClick r:id="rId2"/>
              </a:rPr>
              <a:t>Advanced</a:t>
            </a:r>
            <a:r>
              <a:rPr lang="de-DE" dirty="0">
                <a:hlinkClick r:id="rId2"/>
              </a:rPr>
              <a:t> Optical Spectra Search</a:t>
            </a: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Über eine Suchfunktionen können Spektren gefunden und heruntergeladen werden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In verschiedenen Reitern können die wichtigsten Parameter eingegrenzt werden, zum Beispiel:</a:t>
            </a:r>
          </a:p>
          <a:p>
            <a:r>
              <a:rPr lang="de-DE" dirty="0"/>
              <a:t>	</a:t>
            </a:r>
            <a:r>
              <a:rPr lang="de-DE" sz="1800" dirty="0"/>
              <a:t>Platten-Identifikationsnummer (Plate ID)</a:t>
            </a:r>
          </a:p>
          <a:p>
            <a:r>
              <a:rPr lang="de-DE" sz="1800" dirty="0"/>
              <a:t>	Julianische Datum (MJD)</a:t>
            </a:r>
          </a:p>
          <a:p>
            <a:r>
              <a:rPr lang="de-DE" sz="1800" dirty="0"/>
              <a:t>	Platten-Faser (</a:t>
            </a:r>
            <a:r>
              <a:rPr lang="de-DE" sz="1800" dirty="0" err="1"/>
              <a:t>fiber</a:t>
            </a:r>
            <a:r>
              <a:rPr lang="de-DE" sz="1800" dirty="0"/>
              <a:t>)</a:t>
            </a:r>
          </a:p>
          <a:p>
            <a:r>
              <a:rPr lang="de-DE" sz="1800" dirty="0"/>
              <a:t>	Identifikationsnummer des Objekts (</a:t>
            </a:r>
            <a:r>
              <a:rPr lang="de-DE" sz="1800" dirty="0" err="1"/>
              <a:t>Thing_ID</a:t>
            </a:r>
            <a:r>
              <a:rPr lang="de-DE" sz="1800" dirty="0"/>
              <a:t>)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E31F5CD4-F489-4A5E-9935-C88732CAAA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Klassifizierung von </a:t>
            </a:r>
            <a:r>
              <a:rPr lang="de-DE" dirty="0" err="1"/>
              <a:t>sdss</a:t>
            </a:r>
            <a:r>
              <a:rPr lang="de-DE" dirty="0"/>
              <a:t> </a:t>
            </a:r>
            <a:r>
              <a:rPr lang="de-DE" dirty="0" err="1"/>
              <a:t>spektraldaten</a:t>
            </a:r>
            <a:endParaRPr lang="de-DE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B6462FF8-45C9-4CD0-ACEC-B0E66CEECCB5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7A7B367A-8847-4B51-827F-D0249922448F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F9EE2CBC-2785-4DA2-82FF-C2FFEA17D854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46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6683628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373A6D3C-34EA-4692-B0A9-DC99C8CF607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Download vom </a:t>
            </a:r>
            <a:r>
              <a:rPr lang="de-DE" dirty="0" err="1"/>
              <a:t>Skyserver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7EE4A62-2CAB-4AF3-972E-B4ED64A4926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14770" y="1779662"/>
            <a:ext cx="8749718" cy="288032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Der </a:t>
            </a:r>
            <a:r>
              <a:rPr lang="de-DE" dirty="0" err="1"/>
              <a:t>Skyserver</a:t>
            </a:r>
            <a:r>
              <a:rPr lang="de-DE" dirty="0"/>
              <a:t> bietet Zugriff auf alle öffentlich verfügbaren Daten (Spektren, </a:t>
            </a:r>
            <a:r>
              <a:rPr lang="de-DE" dirty="0" err="1"/>
              <a:t>fits-Dtaeien</a:t>
            </a:r>
            <a:r>
              <a:rPr lang="de-DE" dirty="0"/>
              <a:t>, </a:t>
            </a:r>
            <a:r>
              <a:rPr lang="de-DE" dirty="0" err="1"/>
              <a:t>jpg</a:t>
            </a:r>
            <a:r>
              <a:rPr lang="de-DE" dirty="0"/>
              <a:t>-Bilder, usw.)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Zugriff </a:t>
            </a:r>
            <a:r>
              <a:rPr lang="de-DE" dirty="0" err="1"/>
              <a:t>bsw</a:t>
            </a:r>
            <a:r>
              <a:rPr lang="de-DE" dirty="0"/>
              <a:t>. über das </a:t>
            </a:r>
            <a:r>
              <a:rPr lang="de-DE" dirty="0">
                <a:hlinkClick r:id="rId2"/>
              </a:rPr>
              <a:t>Navigations-Tool</a:t>
            </a:r>
            <a:r>
              <a:rPr lang="de-DE" dirty="0"/>
              <a:t> oder eine </a:t>
            </a:r>
            <a:r>
              <a:rPr lang="de-DE" dirty="0">
                <a:hlinkClick r:id="rId3"/>
              </a:rPr>
              <a:t>SQL-Suche</a:t>
            </a: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Der </a:t>
            </a:r>
            <a:r>
              <a:rPr lang="de-DE" dirty="0">
                <a:hlinkClick r:id="rId4"/>
              </a:rPr>
              <a:t>Schema-Browser</a:t>
            </a:r>
            <a:r>
              <a:rPr lang="de-DE" dirty="0"/>
              <a:t> listet alle durchsuchbaren Tabellen auf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334325E0-AB58-46FD-8AFE-02191BDB38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Klassifizierung von </a:t>
            </a:r>
            <a:r>
              <a:rPr lang="de-DE" dirty="0" err="1"/>
              <a:t>sdss</a:t>
            </a:r>
            <a:r>
              <a:rPr lang="de-DE" dirty="0"/>
              <a:t> </a:t>
            </a:r>
            <a:r>
              <a:rPr lang="de-DE" dirty="0" err="1"/>
              <a:t>spektraldaten</a:t>
            </a:r>
            <a:endParaRPr lang="de-DE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002EF857-02C8-4D26-918C-84FF9AACED99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E1132CEF-ED11-4C22-8F2C-07C78602E440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FA8473E2-9FA5-4DE7-B336-FA60A6D510FE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47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411924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13757325-7BD9-484B-938D-C4A2ACD51A2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Download vom </a:t>
            </a:r>
            <a:r>
              <a:rPr lang="de-DE" dirty="0" err="1"/>
              <a:t>Skyserver</a:t>
            </a:r>
            <a:endParaRPr lang="de-DE" dirty="0"/>
          </a:p>
          <a:p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EF56A6A-BDDB-4F0A-8270-3B996807C28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14770" y="1779662"/>
            <a:ext cx="7597590" cy="288032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Beispiel einer SQL-Suche: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Auswahl der ersten 10 Spektren mit 5 &gt; </a:t>
            </a:r>
            <a:r>
              <a:rPr lang="de-DE" dirty="0" err="1"/>
              <a:t>ra</a:t>
            </a:r>
            <a:r>
              <a:rPr lang="de-DE" dirty="0"/>
              <a:t> &gt; 10 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9EE6BC00-17A1-4BD9-8851-19E8F17EC6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Klassifizierung von </a:t>
            </a:r>
            <a:r>
              <a:rPr lang="de-DE" dirty="0" err="1"/>
              <a:t>sdss</a:t>
            </a:r>
            <a:r>
              <a:rPr lang="de-DE" dirty="0"/>
              <a:t> </a:t>
            </a:r>
            <a:r>
              <a:rPr lang="de-DE" dirty="0" err="1"/>
              <a:t>spektraldaten</a:t>
            </a:r>
            <a:endParaRPr lang="de-DE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8476EA3E-2421-47B7-804B-9DDF89A8DC95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36EC0EBB-C62D-4B4C-A0E0-5C4AFF58AEF5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689379E7-1C04-4530-AB8A-E24A428B648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48</a:t>
            </a:fld>
            <a:endParaRPr lang="de-DE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45BA85CB-3F51-4108-93CC-5C81188F17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0980" y="2795375"/>
            <a:ext cx="6429375" cy="1162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07282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DB130BCA-8B0E-48E6-94CD-E97F42EAF3A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Download vom </a:t>
            </a:r>
            <a:r>
              <a:rPr lang="de-DE" dirty="0" err="1"/>
              <a:t>Skyserver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30D0556-E03C-441A-8C86-B34D9AA629A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14770" y="1779662"/>
            <a:ext cx="7669598" cy="288032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Ausgewählte Daten können heruntergeladen werden: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86489D99-238C-4D43-B040-27B0F71682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Klassifizierung von </a:t>
            </a:r>
            <a:r>
              <a:rPr lang="de-DE" dirty="0" err="1"/>
              <a:t>sdss</a:t>
            </a:r>
            <a:r>
              <a:rPr lang="de-DE" dirty="0"/>
              <a:t> </a:t>
            </a:r>
            <a:r>
              <a:rPr lang="de-DE" dirty="0" err="1"/>
              <a:t>spektraldaten</a:t>
            </a:r>
            <a:endParaRPr lang="de-DE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1DD5AF39-37B5-4288-97A0-BED64F1BC8B5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8ACFF690-BA7B-437E-B515-2A23E8E35161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66CA0F83-3664-4DEF-B417-D48285B6EA1B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49</a:t>
            </a:fld>
            <a:endParaRPr lang="de-DE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AB4FBB01-9C50-4481-BCB5-6CCDE3678A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971" y="2175098"/>
            <a:ext cx="8724900" cy="262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22857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BE1B04A2-F658-40F0-AC90-DA6088FED62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Laden der </a:t>
            </a:r>
            <a:r>
              <a:rPr lang="de-DE" dirty="0" err="1"/>
              <a:t>datensätze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C0A65FD-52FA-4EB0-A1BB-212E61E4DFF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14770" y="1779662"/>
            <a:ext cx="4171028" cy="1152128"/>
          </a:xfrm>
        </p:spPr>
        <p:txBody>
          <a:bodyPr/>
          <a:lstStyle/>
          <a:p>
            <a:r>
              <a:rPr lang="de-DE" dirty="0"/>
              <a:t>MNIST-Datensatz:</a:t>
            </a:r>
          </a:p>
          <a:p>
            <a:pPr marL="342900" indent="-342900">
              <a:buFontTx/>
              <a:buChar char="-"/>
            </a:pPr>
            <a:r>
              <a:rPr lang="de-DE" dirty="0"/>
              <a:t>60.000 Trainings-Bilder</a:t>
            </a:r>
          </a:p>
          <a:p>
            <a:pPr marL="342900" indent="-342900">
              <a:buFontTx/>
              <a:buChar char="-"/>
            </a:pPr>
            <a:r>
              <a:rPr lang="de-DE" dirty="0"/>
              <a:t>10.000 Test-Bilder</a:t>
            </a:r>
          </a:p>
          <a:p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869731D-1C4E-4AF9-90C4-CBEC9CF49E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Das erste eigene netzwerk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02967C34-90BF-4380-AB73-9AE29E22332A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70A1FDFE-EA62-4F98-A359-02AE8A252171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4EDA5431-C276-4868-BAD3-D454D5CEBF5E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5</a:t>
            </a:fld>
            <a:endParaRPr lang="de-DE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00B1AB75-89A9-420F-840F-E0B52617E1B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213"/>
          <a:stretch/>
        </p:blipFill>
        <p:spPr>
          <a:xfrm>
            <a:off x="5094312" y="1298411"/>
            <a:ext cx="3123470" cy="2382493"/>
          </a:xfrm>
          <a:prstGeom prst="rect">
            <a:avLst/>
          </a:prstGeom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F36D54C5-41DB-4736-B986-6018A9DFC1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5750" y="3112359"/>
            <a:ext cx="3400425" cy="590550"/>
          </a:xfrm>
          <a:prstGeom prst="rect">
            <a:avLst/>
          </a:prstGeom>
        </p:spPr>
      </p:pic>
      <p:pic>
        <p:nvPicPr>
          <p:cNvPr id="20" name="Grafik 19">
            <a:extLst>
              <a:ext uri="{FF2B5EF4-FFF2-40B4-BE49-F238E27FC236}">
                <a16:creationId xmlns:a16="http://schemas.microsoft.com/office/drawing/2014/main" id="{E80525AA-538B-4D33-9A5D-78CFC3999E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6450" y="3851722"/>
            <a:ext cx="6016285" cy="781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430302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5C3CF086-38CF-4551-8828-B2090DE57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Klassifizierung von </a:t>
            </a:r>
            <a:r>
              <a:rPr lang="de-DE" dirty="0" err="1"/>
              <a:t>sdss</a:t>
            </a:r>
            <a:r>
              <a:rPr lang="de-DE" dirty="0"/>
              <a:t> </a:t>
            </a:r>
            <a:r>
              <a:rPr lang="de-DE" dirty="0" err="1"/>
              <a:t>spektraldaten</a:t>
            </a:r>
            <a:endParaRPr lang="de-DE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32A14312-C1F8-401D-AED7-AC98AECBDD6D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9800113A-CA82-407C-881B-C65C946B6EFA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D3A31804-645A-442A-A7D6-A23E960CB1B8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50</a:t>
            </a:fld>
            <a:endParaRPr lang="de-DE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9670105C-B262-4E1C-A341-CDDD013E3A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586" y="1160100"/>
            <a:ext cx="7474828" cy="3635019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A6B1DDC6-40CA-4471-893A-FEAE1F299E6A}"/>
              </a:ext>
            </a:extLst>
          </p:cNvPr>
          <p:cNvSpPr txBox="1"/>
          <p:nvPr/>
        </p:nvSpPr>
        <p:spPr>
          <a:xfrm>
            <a:off x="4139952" y="1059582"/>
            <a:ext cx="1455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ym typeface="Wingdings" panose="05000000000000000000" pitchFamily="2" charset="2"/>
              </a:rPr>
              <a:t> SQL-Suche</a:t>
            </a:r>
            <a:endParaRPr lang="de-DE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76EAF6B9-88C1-41EE-8FF3-A68AEE43B0A3}"/>
              </a:ext>
            </a:extLst>
          </p:cNvPr>
          <p:cNvSpPr txBox="1"/>
          <p:nvPr/>
        </p:nvSpPr>
        <p:spPr>
          <a:xfrm>
            <a:off x="4903070" y="2355726"/>
            <a:ext cx="3695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ym typeface="Wingdings" panose="05000000000000000000" pitchFamily="2" charset="2"/>
              </a:rPr>
              <a:t>Beispiel: spec-0266-51630-0013.fits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076190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CFB4685D-DBFD-4F58-BE82-3E4C48CAEC2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Abspeicherung in </a:t>
            </a:r>
            <a:r>
              <a:rPr lang="de-DE" dirty="0" err="1"/>
              <a:t>numpy</a:t>
            </a:r>
            <a:r>
              <a:rPr lang="de-DE" dirty="0"/>
              <a:t> </a:t>
            </a:r>
            <a:r>
              <a:rPr lang="de-DE" dirty="0" err="1"/>
              <a:t>arrays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9E156DD-1B24-49B4-BDE0-33E06086F01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14770" y="1779662"/>
            <a:ext cx="8353424" cy="2880320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Die heruntergeladenen </a:t>
            </a:r>
            <a:r>
              <a:rPr lang="de-DE" dirty="0" err="1"/>
              <a:t>fits</a:t>
            </a:r>
            <a:r>
              <a:rPr lang="de-DE" dirty="0"/>
              <a:t>-Dateien können als </a:t>
            </a:r>
            <a:r>
              <a:rPr lang="de-DE" dirty="0" err="1"/>
              <a:t>numpy</a:t>
            </a:r>
            <a:r>
              <a:rPr lang="de-DE" dirty="0"/>
              <a:t> Arrays eingelesen und abgespeichert werden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In einem Beispiel wurden jeweils 1000 Spektren der 4 Klassen Star, Galaxy, AGN und QSO heruntergeladen und in 3 Arrays abgespeichert: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000" dirty="0"/>
          </a:p>
          <a:p>
            <a:r>
              <a:rPr lang="de-DE" dirty="0"/>
              <a:t>		Name:</a:t>
            </a:r>
            <a:endParaRPr lang="de-DE" sz="2000" dirty="0"/>
          </a:p>
          <a:p>
            <a:r>
              <a:rPr lang="de-DE" dirty="0"/>
              <a:t>		Form: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98CA5180-0FFF-4C5D-A2C1-762CD1E447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Klassifizierung von </a:t>
            </a:r>
            <a:r>
              <a:rPr lang="de-DE" dirty="0" err="1"/>
              <a:t>sdss</a:t>
            </a:r>
            <a:r>
              <a:rPr lang="de-DE" dirty="0"/>
              <a:t> </a:t>
            </a:r>
            <a:r>
              <a:rPr lang="de-DE" dirty="0" err="1"/>
              <a:t>spektraldaten</a:t>
            </a:r>
            <a:endParaRPr lang="de-DE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88070B9B-35C3-435C-B24D-EF0235125A99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E315B1A6-8986-46B9-BCF6-92F87FBACDA8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79740F87-FFD7-4B47-8ACD-789218866D67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51</a:t>
            </a:fld>
            <a:endParaRPr lang="de-DE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DD16DF94-F9FA-4328-8B00-41DE7EA0DD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8820" y="3939902"/>
            <a:ext cx="952500" cy="247650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ADFED609-C4CB-4B6F-A842-A81B9EA8BB1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" b="13333"/>
          <a:stretch/>
        </p:blipFill>
        <p:spPr>
          <a:xfrm>
            <a:off x="3800931" y="3939902"/>
            <a:ext cx="1181100" cy="247650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1F66787D-517F-4A95-A10F-4EB0657C10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2076" y="3968477"/>
            <a:ext cx="1781175" cy="247650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F242536E-03A8-4F35-AEE0-7E68707757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22552" y="4259734"/>
            <a:ext cx="1162050" cy="323850"/>
          </a:xfrm>
          <a:prstGeom prst="rect">
            <a:avLst/>
          </a:prstGeom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E87F4ADD-0C41-4EF4-8055-6C3563183E0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53343" y="4257079"/>
            <a:ext cx="676275" cy="276225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EA74C469-3C0F-4FBF-886A-261A110C34EA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16130"/>
          <a:stretch/>
        </p:blipFill>
        <p:spPr>
          <a:xfrm>
            <a:off x="5884525" y="4285654"/>
            <a:ext cx="676275" cy="247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487984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053BB7D1-2F8D-4BB3-852A-0378F6ED4F8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Erstellung des netzwerks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A843A2E-DC84-4976-8EE7-2BC7AEF4B65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Laden der Daten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Mischen der Daten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57A06C20-2582-44BD-B313-A349743A9F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Klassifizierung von </a:t>
            </a:r>
            <a:r>
              <a:rPr lang="de-DE" dirty="0" err="1"/>
              <a:t>sdss</a:t>
            </a:r>
            <a:r>
              <a:rPr lang="de-DE" dirty="0"/>
              <a:t> </a:t>
            </a:r>
            <a:r>
              <a:rPr lang="de-DE" dirty="0" err="1"/>
              <a:t>spektraldaten</a:t>
            </a:r>
            <a:endParaRPr lang="de-DE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6BF65381-B5C6-4448-A4AF-2F359346BF8F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8AA26CAD-AB4C-49C2-AB73-B5C9DB397BCF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F8603C93-6E45-47FB-B8EB-967BEF9FDCDC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52</a:t>
            </a:fld>
            <a:endParaRPr lang="de-DE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B7B99762-70A6-438B-B67F-F227E71250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2343522"/>
            <a:ext cx="6048375" cy="876300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CDC1D11F-E1A5-46A5-BFEF-EDF01E3582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4382" y="3759497"/>
            <a:ext cx="6781800" cy="781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586428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CFCFB9AF-CCE1-469A-80DC-6A0769F263E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Erstellung des netzwerks</a:t>
            </a:r>
          </a:p>
          <a:p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E4AEE9F-EF9E-4ADA-B877-68FEFBE7885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14770" y="1779662"/>
            <a:ext cx="7957630" cy="288032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Aufteilung in Trainings- und Testdaten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85F2D4D5-DFEF-4E70-93D8-9EF6094B24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Klassifizierung von </a:t>
            </a:r>
            <a:r>
              <a:rPr lang="de-DE" dirty="0" err="1"/>
              <a:t>sdss</a:t>
            </a:r>
            <a:r>
              <a:rPr lang="de-DE" dirty="0"/>
              <a:t> </a:t>
            </a:r>
            <a:r>
              <a:rPr lang="de-DE" dirty="0" err="1"/>
              <a:t>spektraldaten</a:t>
            </a:r>
            <a:endParaRPr lang="de-DE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32BBB697-7774-4F39-94D5-23D1375541A3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C21B7A4E-A292-4C3E-91DD-FAE8AE08AE18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8D67822C-B2ED-46DF-9FE8-29C071423DE3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53</a:t>
            </a:fld>
            <a:endParaRPr lang="de-DE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BAC390EA-AB15-42F4-A0AE-F0F6758918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1531" y="2283718"/>
            <a:ext cx="6819900" cy="2124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215993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7B0D9CC3-B498-41A4-9D07-65F53E2F789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Erstellung des netzwerks</a:t>
            </a:r>
          </a:p>
          <a:p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B4FE3CC-9F60-4BF1-AC21-44C7FDB7CDB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14770" y="1779662"/>
            <a:ext cx="6733494" cy="2880320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Re-</a:t>
            </a:r>
            <a:r>
              <a:rPr lang="de-DE" dirty="0" err="1"/>
              <a:t>shaping</a:t>
            </a:r>
            <a:r>
              <a:rPr lang="de-DE" dirty="0"/>
              <a:t> für </a:t>
            </a:r>
            <a:r>
              <a:rPr lang="de-DE" dirty="0" err="1"/>
              <a:t>Convolutional</a:t>
            </a:r>
            <a:r>
              <a:rPr lang="de-DE" dirty="0"/>
              <a:t> Layer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Nun kann das Netzwerk erstellt werden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7F751DE4-812F-4ACB-A696-6AFDB3EE0C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Klassifizierung von </a:t>
            </a:r>
            <a:r>
              <a:rPr lang="de-DE" dirty="0" err="1"/>
              <a:t>sdss</a:t>
            </a:r>
            <a:r>
              <a:rPr lang="de-DE" dirty="0"/>
              <a:t> </a:t>
            </a:r>
            <a:r>
              <a:rPr lang="de-DE" dirty="0" err="1"/>
              <a:t>spektraldaten</a:t>
            </a:r>
            <a:endParaRPr lang="de-DE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98E26380-60FF-47E2-9ACC-F989ACE17099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9DA76C7F-F6D6-49F6-9AC8-8FD9B51EDECA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92CC88EC-6737-47D7-B418-052F1C9082E1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54</a:t>
            </a:fld>
            <a:endParaRPr lang="de-DE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1B40B4C9-F3E9-4D9E-9783-2EFE380F4C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851" y="2429768"/>
            <a:ext cx="8439150" cy="140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121638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23E600B8-9752-4CE4-B06C-EDC679A17F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729" y="1536477"/>
            <a:ext cx="8734425" cy="3438525"/>
          </a:xfrm>
          <a:prstGeom prst="rect">
            <a:avLst/>
          </a:prstGeom>
        </p:spPr>
      </p:pic>
      <p:sp>
        <p:nvSpPr>
          <p:cNvPr id="2" name="Textplatzhalter 1">
            <a:extLst>
              <a:ext uri="{FF2B5EF4-FFF2-40B4-BE49-F238E27FC236}">
                <a16:creationId xmlns:a16="http://schemas.microsoft.com/office/drawing/2014/main" id="{7B0D9CC3-B498-41A4-9D07-65F53E2F789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Erstellung des netzwerks</a:t>
            </a:r>
          </a:p>
          <a:p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7F751DE4-812F-4ACB-A696-6AFDB3EE0C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Klassifizierung von </a:t>
            </a:r>
            <a:r>
              <a:rPr lang="de-DE" dirty="0" err="1"/>
              <a:t>sdss</a:t>
            </a:r>
            <a:r>
              <a:rPr lang="de-DE" dirty="0"/>
              <a:t> </a:t>
            </a:r>
            <a:r>
              <a:rPr lang="de-DE" dirty="0" err="1"/>
              <a:t>spektraldaten</a:t>
            </a:r>
            <a:endParaRPr lang="de-DE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98E26380-60FF-47E2-9ACC-F989ACE17099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9DA76C7F-F6D6-49F6-9AC8-8FD9B51EDECA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92CC88EC-6737-47D7-B418-052F1C9082E1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55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37345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6C643EE1-F154-4274-959D-D2E7EA74DC8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77516"/>
          <a:stretch/>
        </p:blipFill>
        <p:spPr>
          <a:xfrm>
            <a:off x="566280" y="2270845"/>
            <a:ext cx="8362950" cy="588938"/>
          </a:xfrm>
          <a:prstGeom prst="rect">
            <a:avLst/>
          </a:prstGeom>
        </p:spPr>
      </p:pic>
      <p:sp>
        <p:nvSpPr>
          <p:cNvPr id="2" name="Textplatzhalter 1">
            <a:extLst>
              <a:ext uri="{FF2B5EF4-FFF2-40B4-BE49-F238E27FC236}">
                <a16:creationId xmlns:a16="http://schemas.microsoft.com/office/drawing/2014/main" id="{7B0D9CC3-B498-41A4-9D07-65F53E2F789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Erstellung des netzwerks</a:t>
            </a:r>
          </a:p>
          <a:p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B4FE3CC-9F60-4BF1-AC21-44C7FDB7CDB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14770" y="1779662"/>
            <a:ext cx="6733494" cy="2880320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Netzwerk kann </a:t>
            </a:r>
            <a:r>
              <a:rPr lang="de-DE" dirty="0" err="1"/>
              <a:t>compiliert</a:t>
            </a:r>
            <a:r>
              <a:rPr lang="de-DE" dirty="0"/>
              <a:t>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…und trainiert werden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7F751DE4-812F-4ACB-A696-6AFDB3EE0C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Klassifizierung von </a:t>
            </a:r>
            <a:r>
              <a:rPr lang="de-DE" dirty="0" err="1"/>
              <a:t>sdss</a:t>
            </a:r>
            <a:r>
              <a:rPr lang="de-DE" dirty="0"/>
              <a:t> </a:t>
            </a:r>
            <a:r>
              <a:rPr lang="de-DE" dirty="0" err="1"/>
              <a:t>spektraldaten</a:t>
            </a:r>
            <a:endParaRPr lang="de-DE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98E26380-60FF-47E2-9ACC-F989ACE17099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9DA76C7F-F6D6-49F6-9AC8-8FD9B51EDECA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92CC88EC-6737-47D7-B418-052F1C9082E1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56</a:t>
            </a:fld>
            <a:endParaRPr lang="de-DE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03F4E91E-0D94-40AA-983C-FC13183763D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7982" b="49534"/>
          <a:stretch/>
        </p:blipFill>
        <p:spPr>
          <a:xfrm>
            <a:off x="566280" y="3219822"/>
            <a:ext cx="8362950" cy="588938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3F8B0233-EBA1-4774-A7A4-FDD80F4B9D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9304" b="18212"/>
          <a:stretch/>
        </p:blipFill>
        <p:spPr>
          <a:xfrm>
            <a:off x="566280" y="3912717"/>
            <a:ext cx="8362950" cy="588937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09BBAB6A-BF25-4409-A1E6-B0D481D893C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8457"/>
          <a:stretch/>
        </p:blipFill>
        <p:spPr>
          <a:xfrm>
            <a:off x="566280" y="4501654"/>
            <a:ext cx="8362950" cy="302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123476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>
            <a:extLst>
              <a:ext uri="{FF2B5EF4-FFF2-40B4-BE49-F238E27FC236}">
                <a16:creationId xmlns:a16="http://schemas.microsoft.com/office/drawing/2014/main" id="{3BFD7149-0C0A-4F51-8716-92091F9B0A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9712" y="1471513"/>
            <a:ext cx="5343525" cy="3562350"/>
          </a:xfrm>
          <a:prstGeom prst="rect">
            <a:avLst/>
          </a:prstGeom>
        </p:spPr>
      </p:pic>
      <p:sp>
        <p:nvSpPr>
          <p:cNvPr id="2" name="Textplatzhalter 1">
            <a:extLst>
              <a:ext uri="{FF2B5EF4-FFF2-40B4-BE49-F238E27FC236}">
                <a16:creationId xmlns:a16="http://schemas.microsoft.com/office/drawing/2014/main" id="{7392AB59-3228-49AE-A52D-E42A91049C9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Treffergenauigkeit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74E4A57E-0607-4673-96C4-F7DB6A319F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Klassifizierung von </a:t>
            </a:r>
            <a:r>
              <a:rPr lang="de-DE" dirty="0" err="1"/>
              <a:t>sdss</a:t>
            </a:r>
            <a:r>
              <a:rPr lang="de-DE" dirty="0"/>
              <a:t> </a:t>
            </a:r>
            <a:r>
              <a:rPr lang="de-DE" dirty="0" err="1"/>
              <a:t>spektraldaten</a:t>
            </a:r>
            <a:endParaRPr lang="de-DE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77B4D1AA-144E-490F-9377-B2EF1FC6C7C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B5FBB1D4-60FC-4BDD-AC38-B0E5F577CC02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85BB1F78-1A54-49AD-B7E7-5F8D1A86CD45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57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7696654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36D057A0-2A72-40C2-915F-397D949AE2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9911" y="1399654"/>
            <a:ext cx="5572125" cy="3648075"/>
          </a:xfrm>
          <a:prstGeom prst="rect">
            <a:avLst/>
          </a:prstGeom>
        </p:spPr>
      </p:pic>
      <p:sp>
        <p:nvSpPr>
          <p:cNvPr id="2" name="Textplatzhalter 1">
            <a:extLst>
              <a:ext uri="{FF2B5EF4-FFF2-40B4-BE49-F238E27FC236}">
                <a16:creationId xmlns:a16="http://schemas.microsoft.com/office/drawing/2014/main" id="{7392AB59-3228-49AE-A52D-E42A91049C9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Loss-Funktion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74E4A57E-0607-4673-96C4-F7DB6A319F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Klassifizierung von </a:t>
            </a:r>
            <a:r>
              <a:rPr lang="de-DE" dirty="0" err="1"/>
              <a:t>sdss</a:t>
            </a:r>
            <a:r>
              <a:rPr lang="de-DE" dirty="0"/>
              <a:t> </a:t>
            </a:r>
            <a:r>
              <a:rPr lang="de-DE" dirty="0" err="1"/>
              <a:t>spektraldaten</a:t>
            </a:r>
            <a:endParaRPr lang="de-DE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77B4D1AA-144E-490F-9377-B2EF1FC6C7C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B5FBB1D4-60FC-4BDD-AC38-B0E5F577CC02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85BB1F78-1A54-49AD-B7E7-5F8D1A86CD45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58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5481521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10EA7EB5-6276-499E-861B-94F6A6F3E36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err="1"/>
              <a:t>zwarning</a:t>
            </a:r>
            <a:r>
              <a:rPr lang="de-DE" dirty="0"/>
              <a:t> </a:t>
            </a:r>
            <a:r>
              <a:rPr lang="de-DE" dirty="0" err="1"/>
              <a:t>flags</a:t>
            </a:r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6E979286-F609-4ACC-B8DB-26C576884A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Klassifizierung von </a:t>
            </a:r>
            <a:r>
              <a:rPr lang="de-DE" dirty="0" err="1"/>
              <a:t>sdss</a:t>
            </a:r>
            <a:r>
              <a:rPr lang="de-DE" dirty="0"/>
              <a:t> </a:t>
            </a:r>
            <a:r>
              <a:rPr lang="de-DE" dirty="0" err="1"/>
              <a:t>spektraldaten</a:t>
            </a:r>
            <a:endParaRPr lang="de-DE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D1EF2313-D269-47C5-8112-F276F20FEB1F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5737A431-BC39-4389-8025-8B0F018EEE37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5CE014DD-359F-4EA9-B545-8F76316A8675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59</a:t>
            </a:fld>
            <a:endParaRPr lang="de-DE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1F9E5E06-AE18-4BC0-919C-D3051B85F5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7281" y="1635646"/>
            <a:ext cx="6840180" cy="3213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40504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B8D06EB-7C48-4AA0-9DAA-26843AED66A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Anzeigen der Bilder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1F2EAFB5-1FE9-4A25-96B4-5F8073B9A7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Das erste eigene netzwerk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EFF7D60D-7270-404B-AE12-C87E808BCC1A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1B963E4F-33C8-4EA0-AD98-C59C28A57AAF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7A839648-011C-4461-B10D-3BFA97A5324D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6</a:t>
            </a:fld>
            <a:endParaRPr lang="de-DE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03F931FA-32ED-485C-B9A1-0CDF07CD8587}"/>
              </a:ext>
            </a:extLst>
          </p:cNvPr>
          <p:cNvPicPr>
            <a:picLocks noGrp="1" noChangeAspect="1" noChangeArrowheads="1"/>
          </p:cNvPicPr>
          <p:nvPr>
            <p:ph type="tbl" sz="quarter" idx="1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696223"/>
            <a:ext cx="2914560" cy="2879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4447835C-9EAD-4ECF-A8A2-ED7B5ADE74A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33332"/>
          <a:stretch/>
        </p:blipFill>
        <p:spPr>
          <a:xfrm>
            <a:off x="745115" y="3056962"/>
            <a:ext cx="4162425" cy="793763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43D5630D-082C-4776-A0E3-F12B1BF9F348}"/>
              </a:ext>
            </a:extLst>
          </p:cNvPr>
          <p:cNvSpPr txBox="1"/>
          <p:nvPr/>
        </p:nvSpPr>
        <p:spPr>
          <a:xfrm>
            <a:off x="330002" y="1954604"/>
            <a:ext cx="33658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latin typeface="TheSans UHH" panose="020B0502050302020203" pitchFamily="34" charset="0"/>
              </a:rPr>
              <a:t>Die ersten 10 Einträge:</a:t>
            </a:r>
          </a:p>
        </p:txBody>
      </p:sp>
    </p:spTree>
    <p:extLst>
      <p:ext uri="{BB962C8B-B14F-4D97-AF65-F5344CB8AC3E}">
        <p14:creationId xmlns:p14="http://schemas.microsoft.com/office/powerpoint/2010/main" val="363157312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FDA7A463-4497-4A33-BF23-432799227BE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Goldener </a:t>
            </a:r>
            <a:r>
              <a:rPr lang="de-DE" dirty="0" err="1"/>
              <a:t>datensatz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6F76A86-53A1-4509-8DF4-5DCF167CC70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14770" y="1779662"/>
            <a:ext cx="6949518" cy="288032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Fast die Hälfte der falsch Klassifizierten Daten hatten keinen </a:t>
            </a:r>
            <a:r>
              <a:rPr lang="de-DE" dirty="0" err="1"/>
              <a:t>zWarning-Flag</a:t>
            </a:r>
            <a:r>
              <a:rPr lang="de-DE" dirty="0"/>
              <a:t> = 0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Neuer goldener Datensatz mit ausschließlich Spektren mit </a:t>
            </a:r>
            <a:r>
              <a:rPr lang="de-DE" dirty="0" err="1"/>
              <a:t>zWarning-Flag</a:t>
            </a:r>
            <a:r>
              <a:rPr lang="de-DE" dirty="0"/>
              <a:t> = 0 in SQL-Suche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Datensatz mit 10.000 Spektren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Verbessert Training deutlich!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8685DC7A-C157-48AA-83CF-330F16936B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Klassifizierung von </a:t>
            </a:r>
            <a:r>
              <a:rPr lang="de-DE" dirty="0" err="1"/>
              <a:t>sdss</a:t>
            </a:r>
            <a:r>
              <a:rPr lang="de-DE" dirty="0"/>
              <a:t> </a:t>
            </a:r>
            <a:r>
              <a:rPr lang="de-DE" dirty="0" err="1"/>
              <a:t>spektraldaten</a:t>
            </a:r>
            <a:endParaRPr lang="de-DE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1F9DFD61-43EB-4AA4-8660-90277BC9C9D5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264F4936-8E92-4713-8CB1-454BE208860A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F9BDED70-CC28-4881-95FC-093411DD3B55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60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2608309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23898163-0C45-43FD-AA1B-70702E754DC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14769" y="1040897"/>
            <a:ext cx="8353425" cy="503882"/>
          </a:xfrm>
        </p:spPr>
        <p:txBody>
          <a:bodyPr/>
          <a:lstStyle/>
          <a:p>
            <a:r>
              <a:rPr lang="de-DE" dirty="0"/>
              <a:t>Treffergenauigkeit mit goldenem Datensatz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1D99E427-1C74-424C-832F-DBCAE6932C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Klassifizierung von </a:t>
            </a:r>
            <a:r>
              <a:rPr lang="de-DE" dirty="0" err="1"/>
              <a:t>sdss</a:t>
            </a:r>
            <a:r>
              <a:rPr lang="de-DE" dirty="0"/>
              <a:t> </a:t>
            </a:r>
            <a:r>
              <a:rPr lang="de-DE" dirty="0" err="1"/>
              <a:t>spektraldaten</a:t>
            </a:r>
            <a:endParaRPr lang="de-DE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9552BDD4-F2DB-4319-B540-8BCACAE779A2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F13A4BCD-913F-4CB0-8181-C5283FEC32E0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FA904CFB-2619-412E-B716-C3E46BD93B59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61</a:t>
            </a:fld>
            <a:endParaRPr lang="de-DE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6DDF8D29-E5A0-4EEB-BB55-22659D94A6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6450" y="1494362"/>
            <a:ext cx="4794203" cy="3452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9894904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23898163-0C45-43FD-AA1B-70702E754DC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14769" y="1040897"/>
            <a:ext cx="8353425" cy="503882"/>
          </a:xfrm>
        </p:spPr>
        <p:txBody>
          <a:bodyPr/>
          <a:lstStyle/>
          <a:p>
            <a:r>
              <a:rPr lang="de-DE" dirty="0"/>
              <a:t>Loss-Funktion mit goldenem Datensatz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1D99E427-1C74-424C-832F-DBCAE6932C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Klassifizierung von </a:t>
            </a:r>
            <a:r>
              <a:rPr lang="de-DE" dirty="0" err="1"/>
              <a:t>sdss</a:t>
            </a:r>
            <a:r>
              <a:rPr lang="de-DE" dirty="0"/>
              <a:t> </a:t>
            </a:r>
            <a:r>
              <a:rPr lang="de-DE" dirty="0" err="1"/>
              <a:t>spektraldaten</a:t>
            </a:r>
            <a:endParaRPr lang="de-DE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9552BDD4-F2DB-4319-B540-8BCACAE779A2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F13A4BCD-913F-4CB0-8181-C5283FEC32E0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FA904CFB-2619-412E-B716-C3E46BD93B59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62</a:t>
            </a:fld>
            <a:endParaRPr lang="de-DE"/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182B047C-53BF-448B-8FDB-D6C06A38E3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396488"/>
            <a:ext cx="5023403" cy="3544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4681451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platzhalter 15">
            <a:extLst>
              <a:ext uri="{FF2B5EF4-FFF2-40B4-BE49-F238E27FC236}">
                <a16:creationId xmlns:a16="http://schemas.microsoft.com/office/drawing/2014/main" id="{3A785DB0-D1D4-46BB-9360-0D0C7CF138F0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/>
          <a:srcRect l="7580" t="-791" r="11221" b="8830"/>
          <a:stretch/>
        </p:blipFill>
        <p:spPr>
          <a:xfrm>
            <a:off x="1" y="876004"/>
            <a:ext cx="1962048" cy="1846633"/>
          </a:xfrm>
        </p:spPr>
      </p:pic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7D681EC-FCA2-476F-BDF6-63ACE620651F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5AFC54F5-B025-4D77-B695-33430F8D47C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294" t="11256" r="7903" b="5751"/>
          <a:stretch/>
        </p:blipFill>
        <p:spPr>
          <a:xfrm>
            <a:off x="107504" y="3322029"/>
            <a:ext cx="2830282" cy="1846633"/>
          </a:xfrm>
          <a:prstGeom prst="rect">
            <a:avLst/>
          </a:prstGeom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6CA35335-652C-4713-8258-BE2CE78C76BB}"/>
              </a:ext>
            </a:extLst>
          </p:cNvPr>
          <p:cNvSpPr txBox="1"/>
          <p:nvPr/>
        </p:nvSpPr>
        <p:spPr>
          <a:xfrm>
            <a:off x="2266608" y="123478"/>
            <a:ext cx="33666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b="1" dirty="0">
                <a:latin typeface="TheSans UHH" panose="020B0502050302020203" pitchFamily="34" charset="0"/>
              </a:rPr>
              <a:t>Machine Learning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AA7C2807-B822-4E19-9C3A-9FAA173D72D0}"/>
              </a:ext>
            </a:extLst>
          </p:cNvPr>
          <p:cNvSpPr txBox="1"/>
          <p:nvPr/>
        </p:nvSpPr>
        <p:spPr>
          <a:xfrm>
            <a:off x="520226" y="2813457"/>
            <a:ext cx="20817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latin typeface="TheSans UHH" panose="020B0502050302020203" pitchFamily="34" charset="0"/>
              </a:rPr>
              <a:t>Keras basics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6A444A26-C639-4DB1-ABA1-45BDC956FE25}"/>
              </a:ext>
            </a:extLst>
          </p:cNvPr>
          <p:cNvSpPr txBox="1"/>
          <p:nvPr/>
        </p:nvSpPr>
        <p:spPr>
          <a:xfrm>
            <a:off x="6438038" y="1341795"/>
            <a:ext cx="26777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latin typeface="TheSans UHH" panose="020B0502050302020203" pitchFamily="34" charset="0"/>
              </a:rPr>
              <a:t>Getting to know the HPC Cluster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C59DA3B3-FE52-4F00-B914-C1A339919B8A}"/>
              </a:ext>
            </a:extLst>
          </p:cNvPr>
          <p:cNvSpPr txBox="1"/>
          <p:nvPr/>
        </p:nvSpPr>
        <p:spPr>
          <a:xfrm>
            <a:off x="6429244" y="4269321"/>
            <a:ext cx="24672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latin typeface="TheSans UHH" panose="020B0502050302020203" pitchFamily="34" charset="0"/>
              </a:rPr>
              <a:t>Classification of SDSS Spectra</a:t>
            </a: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AFC85331-1197-46FC-BB00-C9297B7003E4}"/>
              </a:ext>
            </a:extLst>
          </p:cNvPr>
          <p:cNvSpPr/>
          <p:nvPr/>
        </p:nvSpPr>
        <p:spPr>
          <a:xfrm>
            <a:off x="195787" y="2587818"/>
            <a:ext cx="44481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de-DE" sz="4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de-DE" sz="4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9BAFA534-1BF1-44AA-BAB4-EF5581823D21}"/>
              </a:ext>
            </a:extLst>
          </p:cNvPr>
          <p:cNvSpPr/>
          <p:nvPr/>
        </p:nvSpPr>
        <p:spPr>
          <a:xfrm>
            <a:off x="5953005" y="1315536"/>
            <a:ext cx="49725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4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  <a:endParaRPr lang="de-DE" sz="4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DEB267A3-D7FF-418A-A62D-D15487CB201E}"/>
              </a:ext>
            </a:extLst>
          </p:cNvPr>
          <p:cNvSpPr/>
          <p:nvPr/>
        </p:nvSpPr>
        <p:spPr>
          <a:xfrm>
            <a:off x="5937793" y="4245345"/>
            <a:ext cx="49725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4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  <a:endParaRPr lang="de-DE" sz="4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20" name="Grafik 19" descr="Ein Bild, das Text, Computer, Elektronik enthält.&#10;&#10;Automatisch generierte Beschreibung">
            <a:extLst>
              <a:ext uri="{FF2B5EF4-FFF2-40B4-BE49-F238E27FC236}">
                <a16:creationId xmlns:a16="http://schemas.microsoft.com/office/drawing/2014/main" id="{9A66966B-E5AB-4CB5-BA52-B59AD2DB3DA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9467" t="-1265" r="1348" b="1265"/>
          <a:stretch/>
        </p:blipFill>
        <p:spPr>
          <a:xfrm>
            <a:off x="5937793" y="194879"/>
            <a:ext cx="2677721" cy="1120657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855B5DA7-84BE-449D-A759-FE6558F972D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09"/>
          <a:stretch/>
        </p:blipFill>
        <p:spPr bwMode="auto">
          <a:xfrm>
            <a:off x="5596198" y="2209705"/>
            <a:ext cx="3125755" cy="2130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feld 20">
            <a:extLst>
              <a:ext uri="{FF2B5EF4-FFF2-40B4-BE49-F238E27FC236}">
                <a16:creationId xmlns:a16="http://schemas.microsoft.com/office/drawing/2014/main" id="{30D25900-4F19-4798-91BA-E184B192C366}"/>
              </a:ext>
            </a:extLst>
          </p:cNvPr>
          <p:cNvSpPr txBox="1"/>
          <p:nvPr/>
        </p:nvSpPr>
        <p:spPr>
          <a:xfrm>
            <a:off x="2464829" y="2526919"/>
            <a:ext cx="297018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/>
              <a:t>github.com/joshuaroschlaub/Keras_Einfuehrung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D3F3C6BD-776B-48DF-AC36-E76BEB77F6CC}"/>
              </a:ext>
            </a:extLst>
          </p:cNvPr>
          <p:cNvSpPr txBox="1"/>
          <p:nvPr/>
        </p:nvSpPr>
        <p:spPr>
          <a:xfrm>
            <a:off x="2277315" y="2171808"/>
            <a:ext cx="3342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>
                <a:solidFill>
                  <a:srgbClr val="C00000"/>
                </a:solidFill>
              </a:rPr>
              <a:t>Dokumentation, Code und Folien:</a:t>
            </a:r>
          </a:p>
        </p:txBody>
      </p:sp>
    </p:spTree>
    <p:extLst>
      <p:ext uri="{BB962C8B-B14F-4D97-AF65-F5344CB8AC3E}">
        <p14:creationId xmlns:p14="http://schemas.microsoft.com/office/powerpoint/2010/main" val="697065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227370CF-53C6-4F1C-839D-6338277A4FC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Normierung der daten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0575DF4-18A4-4150-8DC2-168FC74334A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14770" y="1779662"/>
            <a:ext cx="8929230" cy="2880320"/>
          </a:xfrm>
        </p:spPr>
        <p:txBody>
          <a:bodyPr/>
          <a:lstStyle/>
          <a:p>
            <a:r>
              <a:rPr lang="de-DE" dirty="0"/>
              <a:t>- Eine Normierung der Daten verbessert häufig das Training</a:t>
            </a:r>
          </a:p>
          <a:p>
            <a:r>
              <a:rPr lang="de-DE" dirty="0"/>
              <a:t>- Zum Beispiel auf eine Größe zwischen 0 und 1:</a:t>
            </a:r>
          </a:p>
          <a:p>
            <a:endParaRPr lang="de-DE" dirty="0"/>
          </a:p>
          <a:p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2EE2E3F2-4DCD-4115-B181-C7E2FD251B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Das erste eigene netzwerk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176F3C60-0982-494E-A737-5C53A0D64FD4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D7668EF1-4EE0-4A7F-BE04-0FF6227E12E2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59794921-6811-4303-8A4A-E80390F9F717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7</a:t>
            </a:fld>
            <a:endParaRPr lang="de-DE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E5B81EE4-4C55-401C-A192-F11265AFC6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9637" y="3282677"/>
            <a:ext cx="7324725" cy="657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266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>
            <a:extLst>
              <a:ext uri="{FF2B5EF4-FFF2-40B4-BE49-F238E27FC236}">
                <a16:creationId xmlns:a16="http://schemas.microsoft.com/office/drawing/2014/main" id="{D5E638EE-A838-4551-B00C-CF54492852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1746" y="3645520"/>
            <a:ext cx="4876800" cy="1295400"/>
          </a:xfrm>
          <a:prstGeom prst="rect">
            <a:avLst/>
          </a:prstGeom>
        </p:spPr>
      </p:pic>
      <p:sp>
        <p:nvSpPr>
          <p:cNvPr id="2" name="Textplatzhalter 1">
            <a:extLst>
              <a:ext uri="{FF2B5EF4-FFF2-40B4-BE49-F238E27FC236}">
                <a16:creationId xmlns:a16="http://schemas.microsoft.com/office/drawing/2014/main" id="{DE7B19A9-6ABF-4884-B76B-16885547BB1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Erstellung des Netzwerkes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087342B-A849-486A-B706-8BAF99A52FE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14770" y="1779662"/>
            <a:ext cx="8533694" cy="2880320"/>
          </a:xfrm>
        </p:spPr>
        <p:txBody>
          <a:bodyPr/>
          <a:lstStyle/>
          <a:p>
            <a:r>
              <a:rPr lang="de-DE" dirty="0"/>
              <a:t>Wir benötigen folgende Module:</a:t>
            </a:r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r>
              <a:rPr lang="de-DE" dirty="0"/>
              <a:t>Eine simple Architektur: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64C574FE-3185-41C3-8039-8ACE1E5494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Das erste eigene netzwerk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E56E4E36-0CF1-43C5-AB70-10AB937CE4FD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9DDAB429-0F14-4EBA-AE58-13257F08DF02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348396B4-94FD-484B-AA83-60F84D856F71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8</a:t>
            </a:fld>
            <a:endParaRPr lang="de-DE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B393AD97-D0C3-47EB-86B1-C7983E6B52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046" y="2259875"/>
            <a:ext cx="7429500" cy="1114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42037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2E00353E-1309-492B-BD0D-F2F9788FC0E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Erstellung des Netzwerkes</a:t>
            </a:r>
          </a:p>
          <a:p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77760E7-A0C9-4C88-9758-DFA69040994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14770" y="1779662"/>
            <a:ext cx="8599228" cy="2880320"/>
          </a:xfrm>
        </p:spPr>
        <p:txBody>
          <a:bodyPr/>
          <a:lstStyle/>
          <a:p>
            <a:r>
              <a:rPr lang="de-DE" dirty="0"/>
              <a:t>Vor dem Training muss noch die </a:t>
            </a:r>
            <a:r>
              <a:rPr lang="de-DE" b="1" dirty="0" err="1"/>
              <a:t>compile</a:t>
            </a:r>
            <a:r>
              <a:rPr lang="de-DE" b="1" dirty="0"/>
              <a:t>-Funktion</a:t>
            </a:r>
            <a:r>
              <a:rPr lang="de-DE" dirty="0"/>
              <a:t> aufgerufen werden: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A799E30E-213B-45D5-A296-5BA343650B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Das erste eigene netzwerk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3A79CC43-80AA-4C1A-B04B-9E403B4B63D0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C2944CCC-311D-4102-B2C7-A7361C21D078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32979F31-14C2-4FCB-A771-B7F7B26EF33A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9</a:t>
            </a:fld>
            <a:endParaRPr lang="de-DE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DAF9A37E-F62D-41C4-8F2F-7384F75901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6450" y="2517032"/>
            <a:ext cx="6076950" cy="828675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2DCA90CD-9723-4060-A682-0BE023B6D5BE}"/>
              </a:ext>
            </a:extLst>
          </p:cNvPr>
          <p:cNvSpPr txBox="1"/>
          <p:nvPr/>
        </p:nvSpPr>
        <p:spPr>
          <a:xfrm>
            <a:off x="330002" y="3585959"/>
            <a:ext cx="76360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de-DE" sz="2000" dirty="0">
                <a:latin typeface="TheSans UHH" panose="020B0502050302020203" pitchFamily="34" charset="0"/>
              </a:rPr>
              <a:t>Der Optimizer </a:t>
            </a:r>
            <a:r>
              <a:rPr lang="de-DE" sz="2000" b="1" dirty="0">
                <a:latin typeface="TheSans UHH" panose="020B0502050302020203" pitchFamily="34" charset="0"/>
              </a:rPr>
              <a:t>Adam</a:t>
            </a:r>
            <a:r>
              <a:rPr lang="de-DE" sz="2000" dirty="0">
                <a:latin typeface="TheSans UHH" panose="020B0502050302020203" pitchFamily="34" charset="0"/>
              </a:rPr>
              <a:t> ist häufig eine gute Wahl</a:t>
            </a:r>
          </a:p>
          <a:p>
            <a:pPr marL="342900" indent="-342900">
              <a:buFontTx/>
              <a:buChar char="-"/>
            </a:pPr>
            <a:r>
              <a:rPr lang="de-DE" sz="2000" dirty="0">
                <a:latin typeface="TheSans UHH" panose="020B0502050302020203" pitchFamily="34" charset="0"/>
              </a:rPr>
              <a:t>„</a:t>
            </a:r>
            <a:r>
              <a:rPr lang="de-DE" sz="2000" b="1" dirty="0" err="1">
                <a:latin typeface="TheSans UHH" panose="020B0502050302020203" pitchFamily="34" charset="0"/>
              </a:rPr>
              <a:t>sparse</a:t>
            </a:r>
            <a:r>
              <a:rPr lang="de-DE" sz="2000" dirty="0">
                <a:latin typeface="TheSans UHH" panose="020B0502050302020203" pitchFamily="34" charset="0"/>
              </a:rPr>
              <a:t>“ bedeutet, die Labels sind durchnummerierte integer</a:t>
            </a:r>
          </a:p>
        </p:txBody>
      </p:sp>
    </p:spTree>
    <p:extLst>
      <p:ext uri="{BB962C8B-B14F-4D97-AF65-F5344CB8AC3E}">
        <p14:creationId xmlns:p14="http://schemas.microsoft.com/office/powerpoint/2010/main" val="4203388972"/>
      </p:ext>
    </p:extLst>
  </p:cSld>
  <p:clrMapOvr>
    <a:masterClrMapping/>
  </p:clrMapOvr>
</p:sld>
</file>

<file path=ppt/theme/theme1.xml><?xml version="1.0" encoding="utf-8"?>
<a:theme xmlns:a="http://schemas.openxmlformats.org/drawingml/2006/main" name="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4E1E6C15FD80AF49AEB1DEFF5F33194F" ma:contentTypeVersion="13" ma:contentTypeDescription="Ein neues Dokument erstellen." ma:contentTypeScope="" ma:versionID="d8cb3d92f1a14110bcf544f746366d94">
  <xsd:schema xmlns:xsd="http://www.w3.org/2001/XMLSchema" xmlns:xs="http://www.w3.org/2001/XMLSchema" xmlns:p="http://schemas.microsoft.com/office/2006/metadata/properties" xmlns:ns2="a8d2fd8b-ea47-4297-a2a4-bbaafe68126a" xmlns:ns3="027b438e-cd47-4cc8-9e73-56b0c31b5f8e" targetNamespace="http://schemas.microsoft.com/office/2006/metadata/properties" ma:root="true" ma:fieldsID="c50a4523efa20e37322a825a58c97551" ns2:_="" ns3:_="">
    <xsd:import namespace="a8d2fd8b-ea47-4297-a2a4-bbaafe68126a"/>
    <xsd:import namespace="027b438e-cd47-4cc8-9e73-56b0c31b5f8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8d2fd8b-ea47-4297-a2a4-bbaafe68126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7b438e-cd47-4cc8-9e73-56b0c31b5f8e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FCEC8D7-9129-4886-8F7F-2DB5D1CB4D2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6C3469F-70CB-4E15-BE96-23591ADED12E}">
  <ds:schemaRefs>
    <ds:schemaRef ds:uri="a8d2fd8b-ea47-4297-a2a4-bbaafe68126a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027b438e-cd47-4cc8-9e73-56b0c31b5f8e"/>
    <ds:schemaRef ds:uri="http://purl.org/dc/elements/1.1/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4C4D8C71-4532-4E77-A1AA-7A5A6EB1D28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8d2fd8b-ea47-4297-a2a4-bbaafe68126a"/>
    <ds:schemaRef ds:uri="027b438e-cd47-4cc8-9e73-56b0c31b5f8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PP_Python_Online_Neu</Template>
  <TotalTime>0</TotalTime>
  <Words>1779</Words>
  <Application>Microsoft Office PowerPoint</Application>
  <PresentationFormat>Bildschirmpräsentation (16:9)</PresentationFormat>
  <Paragraphs>577</Paragraphs>
  <Slides>63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63</vt:i4>
      </vt:variant>
    </vt:vector>
  </HeadingPairs>
  <TitlesOfParts>
    <vt:vector size="69" baseType="lpstr">
      <vt:lpstr>Arial</vt:lpstr>
      <vt:lpstr>Calibri</vt:lpstr>
      <vt:lpstr>TheSans UHH</vt:lpstr>
      <vt:lpstr>TheSans UHH Bold Caps</vt:lpstr>
      <vt:lpstr>TheSans UHH SemiLight Caps</vt:lpstr>
      <vt:lpstr>MASTER</vt:lpstr>
      <vt:lpstr>Machine Learning  - Eine Einführung in keras</vt:lpstr>
      <vt:lpstr>Einführung</vt:lpstr>
      <vt:lpstr>Einführung</vt:lpstr>
      <vt:lpstr>Einführung</vt:lpstr>
      <vt:lpstr>Das erste eigene netzwerk</vt:lpstr>
      <vt:lpstr>Das erste eigene netzwerk</vt:lpstr>
      <vt:lpstr>Das erste eigene netzwerk</vt:lpstr>
      <vt:lpstr>Das erste eigene netzwerk</vt:lpstr>
      <vt:lpstr>Das erste eigene netzwerk</vt:lpstr>
      <vt:lpstr>Das erste eigene netzwerk</vt:lpstr>
      <vt:lpstr>Das erste eigene netzwerk</vt:lpstr>
      <vt:lpstr>Das erste eigene netzwerk</vt:lpstr>
      <vt:lpstr>Das erste eigene netzwerk</vt:lpstr>
      <vt:lpstr>Das erste eigene netzwerk</vt:lpstr>
      <vt:lpstr>Das erste eigene netzwerk</vt:lpstr>
      <vt:lpstr>Das erste eigene netzwerk</vt:lpstr>
      <vt:lpstr>Das erste eigene netzwerk</vt:lpstr>
      <vt:lpstr>Das erste eigene netzwerk</vt:lpstr>
      <vt:lpstr>Convolutional network</vt:lpstr>
      <vt:lpstr>Convolutional network</vt:lpstr>
      <vt:lpstr>Convolutional network</vt:lpstr>
      <vt:lpstr>Convolutional network</vt:lpstr>
      <vt:lpstr>Convolutional network</vt:lpstr>
      <vt:lpstr>Convolutional network</vt:lpstr>
      <vt:lpstr>Convolutional network</vt:lpstr>
      <vt:lpstr>Das erste eigene netzwerk</vt:lpstr>
      <vt:lpstr>Das erste eigene netzwerk</vt:lpstr>
      <vt:lpstr>Hpc rechencluster der uhh</vt:lpstr>
      <vt:lpstr>Hpc rechencluster der uhh</vt:lpstr>
      <vt:lpstr>Hpc rechencluster der uhh</vt:lpstr>
      <vt:lpstr>Hpc rechencluster der uhh</vt:lpstr>
      <vt:lpstr>Hpc rechencluster der uhh</vt:lpstr>
      <vt:lpstr>Hpc rechencluster der uhh</vt:lpstr>
      <vt:lpstr>Hpc rechencluster der uhh</vt:lpstr>
      <vt:lpstr>Hpc rechencluster der uhh</vt:lpstr>
      <vt:lpstr>Hpc rechencluster der uhh</vt:lpstr>
      <vt:lpstr>Hpc rechencluster der uhh</vt:lpstr>
      <vt:lpstr>Hpc rechencluster der uhh</vt:lpstr>
      <vt:lpstr>Hpc rechencluster der uhh</vt:lpstr>
      <vt:lpstr>Hpc rechencluster der uhh</vt:lpstr>
      <vt:lpstr>Hpc rechencluster der uhh</vt:lpstr>
      <vt:lpstr>Hpc rechencluster der uhh</vt:lpstr>
      <vt:lpstr>PowerPoint-Präsentation</vt:lpstr>
      <vt:lpstr>Klassifizierung von sdss spektraldaten</vt:lpstr>
      <vt:lpstr>Klassifizierung von sdss spektraldaten</vt:lpstr>
      <vt:lpstr>Klassifizierung von sdss spektraldaten</vt:lpstr>
      <vt:lpstr>Klassifizierung von sdss spektraldaten</vt:lpstr>
      <vt:lpstr>Klassifizierung von sdss spektraldaten</vt:lpstr>
      <vt:lpstr>Klassifizierung von sdss spektraldaten</vt:lpstr>
      <vt:lpstr>Klassifizierung von sdss spektraldaten</vt:lpstr>
      <vt:lpstr>Klassifizierung von sdss spektraldaten</vt:lpstr>
      <vt:lpstr>Klassifizierung von sdss spektraldaten</vt:lpstr>
      <vt:lpstr>Klassifizierung von sdss spektraldaten</vt:lpstr>
      <vt:lpstr>Klassifizierung von sdss spektraldaten</vt:lpstr>
      <vt:lpstr>Klassifizierung von sdss spektraldaten</vt:lpstr>
      <vt:lpstr>Klassifizierung von sdss spektraldaten</vt:lpstr>
      <vt:lpstr>Klassifizierung von sdss spektraldaten</vt:lpstr>
      <vt:lpstr>Klassifizierung von sdss spektraldaten</vt:lpstr>
      <vt:lpstr>Klassifizierung von sdss spektraldaten</vt:lpstr>
      <vt:lpstr>Klassifizierung von sdss spektraldaten</vt:lpstr>
      <vt:lpstr>Klassifizierung von sdss spektraldaten</vt:lpstr>
      <vt:lpstr>Klassifizierung von sdss spektraldaten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Fabian Balzer</dc:creator>
  <cp:lastModifiedBy>JOSHUA-LEAN ROSCHLAUB</cp:lastModifiedBy>
  <cp:revision>153</cp:revision>
  <dcterms:created xsi:type="dcterms:W3CDTF">2020-08-20T08:14:00Z</dcterms:created>
  <dcterms:modified xsi:type="dcterms:W3CDTF">2022-01-19T11:59:07Z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0x0101004E1E6C15FD80AF49AEB1DEFF5F33194F</vt:lpwstr>
  </property>
</Properties>
</file>